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4"/>
    <p:sldMasterId id="2147483788" r:id="rId5"/>
    <p:sldMasterId id="2147483776" r:id="rId6"/>
    <p:sldMasterId id="2147483764" r:id="rId7"/>
    <p:sldMasterId id="2147483740" r:id="rId8"/>
    <p:sldMasterId id="2147483752" r:id="rId9"/>
    <p:sldMasterId id="2147483802" r:id="rId10"/>
  </p:sldMasterIdLst>
  <p:notesMasterIdLst>
    <p:notesMasterId r:id="rId22"/>
  </p:notesMasterIdLst>
  <p:handoutMasterIdLst>
    <p:handoutMasterId r:id="rId23"/>
  </p:handoutMasterIdLst>
  <p:sldIdLst>
    <p:sldId id="601" r:id="rId11"/>
    <p:sldId id="1843" r:id="rId12"/>
    <p:sldId id="1857" r:id="rId13"/>
    <p:sldId id="317" r:id="rId14"/>
    <p:sldId id="1869" r:id="rId15"/>
    <p:sldId id="1871" r:id="rId16"/>
    <p:sldId id="1870" r:id="rId17"/>
    <p:sldId id="1868" r:id="rId18"/>
    <p:sldId id="1867" r:id="rId19"/>
    <p:sldId id="1872" r:id="rId20"/>
    <p:sldId id="308" r:id="rId2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 userDrawn="1">
          <p15:clr>
            <a:srgbClr val="A4A3A4"/>
          </p15:clr>
        </p15:guide>
        <p15:guide id="2" pos="688" userDrawn="1">
          <p15:clr>
            <a:srgbClr val="A4A3A4"/>
          </p15:clr>
        </p15:guide>
        <p15:guide id="3" pos="5564" userDrawn="1">
          <p15:clr>
            <a:srgbClr val="A4A3A4"/>
          </p15:clr>
        </p15:guide>
        <p15:guide id="4" orient="horz" pos="4110" userDrawn="1">
          <p15:clr>
            <a:srgbClr val="A4A3A4"/>
          </p15:clr>
        </p15:guide>
        <p15:guide id="5" pos="3568" userDrawn="1">
          <p15:clr>
            <a:srgbClr val="A4A3A4"/>
          </p15:clr>
        </p15:guide>
        <p15:guide id="6" orient="horz" pos="3430" userDrawn="1">
          <p15:clr>
            <a:srgbClr val="A4A3A4"/>
          </p15:clr>
        </p15:guide>
        <p15:guide id="7" orient="horz" pos="1380">
          <p15:clr>
            <a:srgbClr val="A4A3A4"/>
          </p15:clr>
        </p15:guide>
        <p15:guide id="8" orient="horz" pos="3893">
          <p15:clr>
            <a:srgbClr val="A4A3A4"/>
          </p15:clr>
        </p15:guide>
        <p15:guide id="9" orient="horz" pos="1598">
          <p15:clr>
            <a:srgbClr val="A4A3A4"/>
          </p15:clr>
        </p15:guide>
        <p15:guide id="10" pos="7256">
          <p15:clr>
            <a:srgbClr val="A4A3A4"/>
          </p15:clr>
        </p15:guide>
        <p15:guide id="11" pos="2056">
          <p15:clr>
            <a:srgbClr val="A4A3A4"/>
          </p15:clr>
        </p15:guide>
        <p15:guide id="12" orient="horz" pos="3020">
          <p15:clr>
            <a:srgbClr val="A4A3A4"/>
          </p15:clr>
        </p15:guide>
        <p15:guide id="13" orient="horz" pos="1800">
          <p15:clr>
            <a:srgbClr val="A4A3A4"/>
          </p15:clr>
        </p15:guide>
        <p15:guide id="14" orient="horz" pos="3937">
          <p15:clr>
            <a:srgbClr val="A4A3A4"/>
          </p15:clr>
        </p15:guide>
        <p15:guide id="15" orient="horz" pos="1546">
          <p15:clr>
            <a:srgbClr val="A4A3A4"/>
          </p15:clr>
        </p15:guide>
        <p15:guide id="16" pos="7062">
          <p15:clr>
            <a:srgbClr val="A4A3A4"/>
          </p15:clr>
        </p15:guide>
        <p15:guide id="17" pos="358">
          <p15:clr>
            <a:srgbClr val="A4A3A4"/>
          </p15:clr>
        </p15:guide>
        <p15:guide id="18" pos="68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2FA3914-B9A8-AA26-9C83-9B8613257994}" name="Valentina" initials="AT" userId="Valentina" providerId="None"/>
  <p188:author id="{A0924C92-AE4C-071E-F83C-0F48C4286C37}" name="Laura Trotta" initials="LT" userId="S::Laura.Trotta@it.ey.com::799f4951-9b94-4d66-a94c-b801efd351c0" providerId="AD"/>
  <p188:author id="{E94806F5-F1DD-79F5-3D8D-85F6927CF9C2}" name="Author" initials="VC" userId="Author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3B4"/>
    <a:srgbClr val="A7DDFF"/>
    <a:srgbClr val="003EA9"/>
    <a:srgbClr val="CBD5E6"/>
    <a:srgbClr val="B3D1F3"/>
    <a:srgbClr val="CCECFF"/>
    <a:srgbClr val="EFEFEF"/>
    <a:srgbClr val="E7EBF3"/>
    <a:srgbClr val="043181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F5B824-B4C4-4310-9DFC-7EE3058945FD}" v="1" dt="2024-09-09T10:29:39.1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8" autoAdjust="0"/>
    <p:restoredTop sz="94660"/>
  </p:normalViewPr>
  <p:slideViewPr>
    <p:cSldViewPr snapToGrid="0">
      <p:cViewPr varScale="1">
        <p:scale>
          <a:sx n="81" d="100"/>
          <a:sy n="81" d="100"/>
        </p:scale>
        <p:origin x="590" y="53"/>
      </p:cViewPr>
      <p:guideLst>
        <p:guide orient="horz" pos="2478"/>
        <p:guide pos="688"/>
        <p:guide pos="5564"/>
        <p:guide orient="horz" pos="4110"/>
        <p:guide pos="3568"/>
        <p:guide orient="horz" pos="3430"/>
        <p:guide orient="horz" pos="1380"/>
        <p:guide orient="horz" pos="3893"/>
        <p:guide orient="horz" pos="1598"/>
        <p:guide pos="7256"/>
        <p:guide pos="2056"/>
        <p:guide orient="horz" pos="3020"/>
        <p:guide orient="horz" pos="1800"/>
        <p:guide orient="horz" pos="3937"/>
        <p:guide orient="horz" pos="1546"/>
        <p:guide pos="7062"/>
        <p:guide pos="358"/>
        <p:guide pos="689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Trotta" userId="799f4951-9b94-4d66-a94c-b801efd351c0" providerId="ADAL" clId="{6DF5B824-B4C4-4310-9DFC-7EE3058945FD}"/>
    <pc:docChg chg="custSel modSld">
      <pc:chgData name="Laura Trotta" userId="799f4951-9b94-4d66-a94c-b801efd351c0" providerId="ADAL" clId="{6DF5B824-B4C4-4310-9DFC-7EE3058945FD}" dt="2024-09-09T10:40:24.565" v="1172" actId="13926"/>
      <pc:docMkLst>
        <pc:docMk/>
      </pc:docMkLst>
      <pc:sldChg chg="modSp mod">
        <pc:chgData name="Laura Trotta" userId="799f4951-9b94-4d66-a94c-b801efd351c0" providerId="ADAL" clId="{6DF5B824-B4C4-4310-9DFC-7EE3058945FD}" dt="2024-09-09T10:33:29.056" v="357" actId="20577"/>
        <pc:sldMkLst>
          <pc:docMk/>
          <pc:sldMk cId="760561993" sldId="1868"/>
        </pc:sldMkLst>
        <pc:spChg chg="mod">
          <ac:chgData name="Laura Trotta" userId="799f4951-9b94-4d66-a94c-b801efd351c0" providerId="ADAL" clId="{6DF5B824-B4C4-4310-9DFC-7EE3058945FD}" dt="2024-09-09T10:33:29.056" v="357" actId="20577"/>
          <ac:spMkLst>
            <pc:docMk/>
            <pc:sldMk cId="760561993" sldId="1868"/>
            <ac:spMk id="7" creationId="{75DC319E-28F8-AFBE-4159-85FDC5309FF6}"/>
          </ac:spMkLst>
        </pc:spChg>
      </pc:sldChg>
      <pc:sldChg chg="modSp mod">
        <pc:chgData name="Laura Trotta" userId="799f4951-9b94-4d66-a94c-b801efd351c0" providerId="ADAL" clId="{6DF5B824-B4C4-4310-9DFC-7EE3058945FD}" dt="2024-09-09T10:28:22.825" v="223" actId="20577"/>
        <pc:sldMkLst>
          <pc:docMk/>
          <pc:sldMk cId="3639717048" sldId="1869"/>
        </pc:sldMkLst>
        <pc:spChg chg="mod">
          <ac:chgData name="Laura Trotta" userId="799f4951-9b94-4d66-a94c-b801efd351c0" providerId="ADAL" clId="{6DF5B824-B4C4-4310-9DFC-7EE3058945FD}" dt="2024-09-09T10:28:22.825" v="223" actId="20577"/>
          <ac:spMkLst>
            <pc:docMk/>
            <pc:sldMk cId="3639717048" sldId="1869"/>
            <ac:spMk id="9" creationId="{8E0DC6D1-6E4E-7CFC-3234-D695B33157CE}"/>
          </ac:spMkLst>
        </pc:spChg>
        <pc:cxnChg chg="mod">
          <ac:chgData name="Laura Trotta" userId="799f4951-9b94-4d66-a94c-b801efd351c0" providerId="ADAL" clId="{6DF5B824-B4C4-4310-9DFC-7EE3058945FD}" dt="2024-09-09T10:25:46.126" v="171" actId="1076"/>
          <ac:cxnSpMkLst>
            <pc:docMk/>
            <pc:sldMk cId="3639717048" sldId="1869"/>
            <ac:cxnSpMk id="24" creationId="{2E69C31F-E086-E975-D718-801274F0260C}"/>
          </ac:cxnSpMkLst>
        </pc:cxnChg>
        <pc:cxnChg chg="mod">
          <ac:chgData name="Laura Trotta" userId="799f4951-9b94-4d66-a94c-b801efd351c0" providerId="ADAL" clId="{6DF5B824-B4C4-4310-9DFC-7EE3058945FD}" dt="2024-09-09T10:25:36.607" v="170" actId="1076"/>
          <ac:cxnSpMkLst>
            <pc:docMk/>
            <pc:sldMk cId="3639717048" sldId="1869"/>
            <ac:cxnSpMk id="25" creationId="{98E59F3E-95F4-E6FE-6217-54956890ED9E}"/>
          </ac:cxnSpMkLst>
        </pc:cxnChg>
      </pc:sldChg>
      <pc:sldChg chg="modSp mod">
        <pc:chgData name="Laura Trotta" userId="799f4951-9b94-4d66-a94c-b801efd351c0" providerId="ADAL" clId="{6DF5B824-B4C4-4310-9DFC-7EE3058945FD}" dt="2024-09-09T10:31:41.962" v="355" actId="20577"/>
        <pc:sldMkLst>
          <pc:docMk/>
          <pc:sldMk cId="1010774267" sldId="1870"/>
        </pc:sldMkLst>
        <pc:spChg chg="mod">
          <ac:chgData name="Laura Trotta" userId="799f4951-9b94-4d66-a94c-b801efd351c0" providerId="ADAL" clId="{6DF5B824-B4C4-4310-9DFC-7EE3058945FD}" dt="2024-09-09T10:31:12.438" v="339" actId="14100"/>
          <ac:spMkLst>
            <pc:docMk/>
            <pc:sldMk cId="1010774267" sldId="1870"/>
            <ac:spMk id="7" creationId="{A98C5692-3EDD-EA03-EB46-AB33E307A0C9}"/>
          </ac:spMkLst>
        </pc:spChg>
        <pc:spChg chg="mod">
          <ac:chgData name="Laura Trotta" userId="799f4951-9b94-4d66-a94c-b801efd351c0" providerId="ADAL" clId="{6DF5B824-B4C4-4310-9DFC-7EE3058945FD}" dt="2024-09-09T10:31:41.962" v="355" actId="20577"/>
          <ac:spMkLst>
            <pc:docMk/>
            <pc:sldMk cId="1010774267" sldId="1870"/>
            <ac:spMk id="8" creationId="{308C0F5C-1A52-57CC-03E2-2A2208B58C70}"/>
          </ac:spMkLst>
        </pc:spChg>
        <pc:spChg chg="mod">
          <ac:chgData name="Laura Trotta" userId="799f4951-9b94-4d66-a94c-b801efd351c0" providerId="ADAL" clId="{6DF5B824-B4C4-4310-9DFC-7EE3058945FD}" dt="2024-09-09T10:31:06.938" v="337" actId="14100"/>
          <ac:spMkLst>
            <pc:docMk/>
            <pc:sldMk cId="1010774267" sldId="1870"/>
            <ac:spMk id="10" creationId="{A3AB2A76-4F69-E547-C904-E2641BA26422}"/>
          </ac:spMkLst>
        </pc:spChg>
      </pc:sldChg>
      <pc:sldChg chg="modSp mod">
        <pc:chgData name="Laura Trotta" userId="799f4951-9b94-4d66-a94c-b801efd351c0" providerId="ADAL" clId="{6DF5B824-B4C4-4310-9DFC-7EE3058945FD}" dt="2024-09-09T10:29:39.108" v="294" actId="1076"/>
        <pc:sldMkLst>
          <pc:docMk/>
          <pc:sldMk cId="2366004731" sldId="1871"/>
        </pc:sldMkLst>
        <pc:spChg chg="mod">
          <ac:chgData name="Laura Trotta" userId="799f4951-9b94-4d66-a94c-b801efd351c0" providerId="ADAL" clId="{6DF5B824-B4C4-4310-9DFC-7EE3058945FD}" dt="2024-09-09T10:29:35.061" v="293" actId="1076"/>
          <ac:spMkLst>
            <pc:docMk/>
            <pc:sldMk cId="2366004731" sldId="1871"/>
            <ac:spMk id="15" creationId="{D8A53108-4CC0-AC2A-1E1F-900EC75E8D24}"/>
          </ac:spMkLst>
        </pc:spChg>
        <pc:spChg chg="mod">
          <ac:chgData name="Laura Trotta" userId="799f4951-9b94-4d66-a94c-b801efd351c0" providerId="ADAL" clId="{6DF5B824-B4C4-4310-9DFC-7EE3058945FD}" dt="2024-09-09T10:29:39.108" v="294" actId="1076"/>
          <ac:spMkLst>
            <pc:docMk/>
            <pc:sldMk cId="2366004731" sldId="1871"/>
            <ac:spMk id="20" creationId="{B7928BA5-0BE0-B029-006C-C2F776E4AD8B}"/>
          </ac:spMkLst>
        </pc:spChg>
        <pc:spChg chg="mod">
          <ac:chgData name="Laura Trotta" userId="799f4951-9b94-4d66-a94c-b801efd351c0" providerId="ADAL" clId="{6DF5B824-B4C4-4310-9DFC-7EE3058945FD}" dt="2024-09-09T10:29:39.108" v="294" actId="1076"/>
          <ac:spMkLst>
            <pc:docMk/>
            <pc:sldMk cId="2366004731" sldId="1871"/>
            <ac:spMk id="21" creationId="{33917B9E-A5EE-83E2-6CCD-B4751ED54A70}"/>
          </ac:spMkLst>
        </pc:spChg>
        <pc:spChg chg="mod">
          <ac:chgData name="Laura Trotta" userId="799f4951-9b94-4d66-a94c-b801efd351c0" providerId="ADAL" clId="{6DF5B824-B4C4-4310-9DFC-7EE3058945FD}" dt="2024-09-09T10:28:40.206" v="243" actId="6549"/>
          <ac:spMkLst>
            <pc:docMk/>
            <pc:sldMk cId="2366004731" sldId="1871"/>
            <ac:spMk id="22" creationId="{5C9DE251-DE01-E451-3A17-611CF47B61C4}"/>
          </ac:spMkLst>
        </pc:spChg>
        <pc:grpChg chg="mod">
          <ac:chgData name="Laura Trotta" userId="799f4951-9b94-4d66-a94c-b801efd351c0" providerId="ADAL" clId="{6DF5B824-B4C4-4310-9DFC-7EE3058945FD}" dt="2024-09-09T10:29:39.108" v="294" actId="1076"/>
          <ac:grpSpMkLst>
            <pc:docMk/>
            <pc:sldMk cId="2366004731" sldId="1871"/>
            <ac:grpSpMk id="19" creationId="{64FDA2CE-55DE-D979-1CB3-5E775C2E8AA6}"/>
          </ac:grpSpMkLst>
        </pc:grpChg>
      </pc:sldChg>
      <pc:sldChg chg="modSp mod">
        <pc:chgData name="Laura Trotta" userId="799f4951-9b94-4d66-a94c-b801efd351c0" providerId="ADAL" clId="{6DF5B824-B4C4-4310-9DFC-7EE3058945FD}" dt="2024-09-09T10:40:24.565" v="1172" actId="13926"/>
        <pc:sldMkLst>
          <pc:docMk/>
          <pc:sldMk cId="3736366299" sldId="1872"/>
        </pc:sldMkLst>
        <pc:spChg chg="mod">
          <ac:chgData name="Laura Trotta" userId="799f4951-9b94-4d66-a94c-b801efd351c0" providerId="ADAL" clId="{6DF5B824-B4C4-4310-9DFC-7EE3058945FD}" dt="2024-09-09T10:40:24.565" v="1172" actId="13926"/>
          <ac:spMkLst>
            <pc:docMk/>
            <pc:sldMk cId="3736366299" sldId="1872"/>
            <ac:spMk id="2" creationId="{5C4CC005-B495-51B7-12F4-33A43DA2BAE8}"/>
          </ac:spMkLst>
        </pc:spChg>
        <pc:spChg chg="mod">
          <ac:chgData name="Laura Trotta" userId="799f4951-9b94-4d66-a94c-b801efd351c0" providerId="ADAL" clId="{6DF5B824-B4C4-4310-9DFC-7EE3058945FD}" dt="2024-09-09T10:40:07.962" v="1171" actId="20577"/>
          <ac:spMkLst>
            <pc:docMk/>
            <pc:sldMk cId="3736366299" sldId="1872"/>
            <ac:spMk id="5" creationId="{217FC07A-2433-F40D-F78A-9FA8ECC0AFF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F84E8F-5B00-804D-A0FB-F0889B030436}" type="datetimeFigureOut">
              <a:rPr lang="it-IT" smtClean="0"/>
              <a:t>09/09/2024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1D2537-0C4F-6746-AA6A-623A6005420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96646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C364B-DEEF-4893-B089-EE873A98BB21}" type="slidenum">
              <a:rPr lang="it-IT" smtClean="0"/>
              <a:t>‹#›</a:t>
            </a:fld>
            <a:endParaRPr lang="it-IT"/>
          </a:p>
        </p:txBody>
      </p:sp>
      <p:sp>
        <p:nvSpPr>
          <p:cNvPr id="8" name="Notes Placeholder 7">
            <a:extLst>
              <a:ext uri="{FF2B5EF4-FFF2-40B4-BE49-F238E27FC236}">
                <a16:creationId xmlns:a16="http://schemas.microsoft.com/office/drawing/2014/main" id="{67F31FFC-A71A-3F0F-BB37-0E4BE72C0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F515D58-6556-3D39-33D4-8BC3896628C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D540FA-FE5E-4423-AF4B-7222262932FC}" type="datetimeFigureOut">
              <a:rPr lang="it-IT" smtClean="0"/>
              <a:t>09/09/2024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40711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1105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0C364B-DEEF-4893-B089-EE873A98BB21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0816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0C364B-DEEF-4893-B089-EE873A98BB21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2800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6639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588668" y="781137"/>
            <a:ext cx="11080926" cy="471256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8" name="Holder 7">
            <a:extLst>
              <a:ext uri="{FF2B5EF4-FFF2-40B4-BE49-F238E27FC236}">
                <a16:creationId xmlns:a16="http://schemas.microsoft.com/office/drawing/2014/main" id="{6409F076-1D59-4E90-BB08-040CE9E27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2048" y="6354526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816211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588668" y="781137"/>
            <a:ext cx="11080926" cy="471256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8" name="Holder 7">
            <a:extLst>
              <a:ext uri="{FF2B5EF4-FFF2-40B4-BE49-F238E27FC236}">
                <a16:creationId xmlns:a16="http://schemas.microsoft.com/office/drawing/2014/main" id="{6409F076-1D59-4E90-BB08-040CE9E27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2048" y="6354526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182061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588668" y="781137"/>
            <a:ext cx="11080926" cy="471256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8" name="Holder 7">
            <a:extLst>
              <a:ext uri="{FF2B5EF4-FFF2-40B4-BE49-F238E27FC236}">
                <a16:creationId xmlns:a16="http://schemas.microsoft.com/office/drawing/2014/main" id="{6409F076-1D59-4E90-BB08-040CE9E27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2048" y="6354526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423857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588668" y="781137"/>
            <a:ext cx="11080926" cy="471256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8" name="Holder 7">
            <a:extLst>
              <a:ext uri="{FF2B5EF4-FFF2-40B4-BE49-F238E27FC236}">
                <a16:creationId xmlns:a16="http://schemas.microsoft.com/office/drawing/2014/main" id="{6409F076-1D59-4E90-BB08-040CE9E27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2048" y="6354526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422035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3248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0852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7075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4664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1961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2662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8066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056909"/>
            <a:ext cx="10363200" cy="6093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2" y="3840481"/>
            <a:ext cx="853439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7598" y="6293881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6238" y="6293881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3255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 descr="format normal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823" y="-13996"/>
            <a:ext cx="12296588" cy="6915493"/>
          </a:xfrm>
          <a:prstGeom prst="rect">
            <a:avLst/>
          </a:prstGeom>
        </p:spPr>
      </p:pic>
      <p:sp>
        <p:nvSpPr>
          <p:cNvPr id="13" name="CasellaDiTesto 12"/>
          <p:cNvSpPr txBox="1"/>
          <p:nvPr userDrawn="1"/>
        </p:nvSpPr>
        <p:spPr>
          <a:xfrm>
            <a:off x="9191545" y="6023345"/>
            <a:ext cx="23273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>
                <a:solidFill>
                  <a:schemeClr val="bg1"/>
                </a:solidFill>
              </a:rPr>
              <a:t>Data, luogo</a:t>
            </a:r>
          </a:p>
        </p:txBody>
      </p:sp>
    </p:spTree>
    <p:extLst>
      <p:ext uri="{BB962C8B-B14F-4D97-AF65-F5344CB8AC3E}">
        <p14:creationId xmlns:p14="http://schemas.microsoft.com/office/powerpoint/2010/main" val="49474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810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slide con fondo scur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000"/>
            <a:ext cx="12288509" cy="69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06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8369300" y="699185"/>
            <a:ext cx="3048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/>
              <a:t>file://</a:t>
            </a:r>
            <a:r>
              <a:rPr lang="it-IT" err="1"/>
              <a:t>localhost</a:t>
            </a:r>
            <a:r>
              <a:rPr lang="it-IT"/>
              <a:t>/.file/id=6571367.57569729</a:t>
            </a:r>
          </a:p>
        </p:txBody>
      </p:sp>
      <p:pic>
        <p:nvPicPr>
          <p:cNvPr id="8" name="Immagine 7" descr="format slide fondo gradient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8509" cy="69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045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cover backgroun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76" y="-27000"/>
            <a:ext cx="12288509" cy="69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864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format normale no foote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646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llustrata cover copia low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14" y="-44999"/>
            <a:ext cx="12365317" cy="69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918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format normale no footer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716"/>
          </a:xfrm>
          <a:prstGeom prst="rect">
            <a:avLst/>
          </a:prstGeom>
        </p:spPr>
      </p:pic>
      <p:pic>
        <p:nvPicPr>
          <p:cNvPr id="2" name="Immagine 3">
            <a:extLst>
              <a:ext uri="{FF2B5EF4-FFF2-40B4-BE49-F238E27FC236}">
                <a16:creationId xmlns:a16="http://schemas.microsoft.com/office/drawing/2014/main" id="{DFC1374D-6ADD-815C-FE26-31407738177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8468" y="6289288"/>
            <a:ext cx="698680" cy="43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07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6" r:id="rId3"/>
    <p:sldLayoutId id="2147483807" r:id="rId4"/>
    <p:sldLayoutId id="2147483808" r:id="rId5"/>
    <p:sldLayoutId id="2147483809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ninclusione21-27.lavoro.gov.it/avvisi/manifestazione-di-interesse-assunzioni-ambiti-territoriali-sociali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6" descr="Illustrata cover copia low.jpg">
            <a:extLst>
              <a:ext uri="{FF2B5EF4-FFF2-40B4-BE49-F238E27FC236}">
                <a16:creationId xmlns:a16="http://schemas.microsoft.com/office/drawing/2014/main" id="{69A0B568-B8FF-7BA8-C984-F4D0DC056D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2560"/>
            <a:ext cx="12365317" cy="6947999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329940" y="1731522"/>
            <a:ext cx="5373278" cy="3687749"/>
          </a:xfrm>
          <a:prstGeom prst="rect">
            <a:avLst/>
          </a:prstGeom>
        </p:spPr>
        <p:txBody>
          <a:bodyPr wrap="square" lIns="55442" tIns="27722" rIns="55442" bIns="27722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Sans Light"/>
                <a:ea typeface="+mn-ea"/>
                <a:cs typeface="GillSans Light"/>
              </a:rPr>
              <a:t>PN Inclusione e Lotta alla Povertà 2021-2027</a:t>
            </a:r>
            <a:endParaRPr lang="it-IT" sz="2800" b="1" i="1" dirty="0">
              <a:solidFill>
                <a:srgbClr val="000000"/>
              </a:solidFill>
              <a:latin typeface="Gill Sans MT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Manifestazione di interesse per le azioni di incremento della capacità degli ATS di rispondere alle esigenze dei cittadini, garantendo adeguati servizi sociali alla persona e alla famiglia, in un’ottica di integrazione con i vari livelli di governo e del rispetto del principio di sussidiarietà </a:t>
            </a:r>
            <a:endParaRPr lang="it-IT" sz="2000" dirty="0">
              <a:solidFill>
                <a:schemeClr val="bg1"/>
              </a:solidFill>
              <a:latin typeface="GillSans Light"/>
              <a:cs typeface="GillSans Light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Sans Light"/>
              <a:ea typeface="+mn-ea"/>
              <a:cs typeface="GillSans Light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Sans Light"/>
                <a:ea typeface="+mn-ea"/>
                <a:cs typeface="GillSans Light"/>
              </a:rPr>
              <a:t>Webinar del 12 settembre</a:t>
            </a:r>
            <a:r>
              <a:rPr lang="it-IT" sz="2400" dirty="0">
                <a:solidFill>
                  <a:prstClr val="white"/>
                </a:solidFill>
                <a:latin typeface="GillSans Light"/>
                <a:cs typeface="GillSans Light"/>
              </a:rPr>
              <a:t>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Sans Light"/>
                <a:ea typeface="+mn-ea"/>
                <a:cs typeface="GillSans Light"/>
              </a:rPr>
              <a:t>2024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Sans Light"/>
              <a:ea typeface="+mn-ea"/>
              <a:cs typeface="Gill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004029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2CDF5E4-49FA-5092-B422-57D2E6B9A96B}"/>
              </a:ext>
            </a:extLst>
          </p:cNvPr>
          <p:cNvSpPr/>
          <p:nvPr/>
        </p:nvSpPr>
        <p:spPr>
          <a:xfrm>
            <a:off x="-81280" y="5815042"/>
            <a:ext cx="12354560" cy="1159836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4217175" y="410850"/>
            <a:ext cx="6024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accent3">
                    <a:lumMod val="50000"/>
                  </a:schemeClr>
                </a:solidFill>
              </a:rPr>
              <a:t>Alcune precisazioni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4CC005-B495-51B7-12F4-33A43DA2BAE8}"/>
              </a:ext>
            </a:extLst>
          </p:cNvPr>
          <p:cNvSpPr txBox="1"/>
          <p:nvPr/>
        </p:nvSpPr>
        <p:spPr>
          <a:xfrm>
            <a:off x="216817" y="1268082"/>
            <a:ext cx="1100363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 seguito dei </a:t>
            </a:r>
            <a:r>
              <a:rPr lang="it-IT" b="1" dirty="0"/>
              <a:t>quesiti</a:t>
            </a:r>
            <a:r>
              <a:rPr lang="it-IT" dirty="0"/>
              <a:t> finora pervenuti all’Amministrazione, si offrono i seguenti chiarimenti:</a:t>
            </a:r>
          </a:p>
          <a:p>
            <a:endParaRPr lang="it-IT" dirty="0"/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it-IT" dirty="0">
                <a:latin typeface="Calibri" panose="020F0502020204030204" pitchFamily="34" charset="0"/>
              </a:rPr>
              <a:t>l</a:t>
            </a:r>
            <a:r>
              <a:rPr lang="it-IT" sz="1800" b="0" i="0" u="none" strike="noStrike" dirty="0">
                <a:effectLst/>
                <a:latin typeface="Calibri" panose="020F0502020204030204" pitchFamily="34" charset="0"/>
              </a:rPr>
              <a:t>e </a:t>
            </a:r>
            <a:r>
              <a:rPr lang="it-IT" sz="1800" i="0" u="none" strike="noStrike" dirty="0">
                <a:effectLst/>
                <a:latin typeface="Calibri" panose="020F0502020204030204" pitchFamily="34" charset="0"/>
              </a:rPr>
              <a:t>modalità procedurali </a:t>
            </a:r>
            <a:r>
              <a:rPr lang="it-IT" sz="1800" b="0" i="0" u="none" strike="noStrike" dirty="0">
                <a:effectLst/>
                <a:latin typeface="Calibri" panose="020F0502020204030204" pitchFamily="34" charset="0"/>
              </a:rPr>
              <a:t>relative all'erogazione e alla rendicontazione delle risorse, saranno definite con successivo apposito provvedimento in cui verrà privilegiata l’applicazione quanto più estesa possibile di semplificazioni di costo;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it-IT" dirty="0">
                <a:latin typeface="Calibri" panose="020F0502020204030204" pitchFamily="34" charset="0"/>
              </a:rPr>
              <a:t>Gli ATS che non dispongono al 30.6.24 delle figure specialistiche oggetto della Manifestazione di interesse (e che quindi indicheranno «0» nell’apposito campo a sistema relativo al punto 3.1 dell’avviso) possono comunque indicarne il fabbisogno (secondo le indicazioni fornite dall’avviso in </a:t>
            </a:r>
            <a:r>
              <a:rPr lang="it-IT" dirty="0" err="1">
                <a:latin typeface="Calibri" panose="020F0502020204030204" pitchFamily="34" charset="0"/>
              </a:rPr>
              <a:t>relazine</a:t>
            </a:r>
            <a:r>
              <a:rPr lang="it-IT" dirty="0">
                <a:latin typeface="Calibri" panose="020F0502020204030204" pitchFamily="34" charset="0"/>
              </a:rPr>
              <a:t> al punto 3.2);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it-IT" dirty="0">
                <a:latin typeface="Calibri" panose="020F0502020204030204" pitchFamily="34" charset="0"/>
              </a:rPr>
              <a:t>non sarà possibile utilizzare i fondi stanziati dal presente Avviso per spese di personale già in organico presso l’ATS. Difatti, l’utilizzo delle risorse che verranno rese disponibili dal PN Inclusione e lotta alla povertà 2021-2027 dovrà essere destinato esclusivamente all’assunzione delle figure professionali oggetto della manifestazione di interesse;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it-IT" dirty="0">
                <a:highlight>
                  <a:srgbClr val="FFFF00"/>
                </a:highlight>
                <a:latin typeface="Calibri" panose="020F0502020204030204" pitchFamily="34" charset="0"/>
              </a:rPr>
              <a:t>L’indicazione dell’Avviso relativa al CCNL Enti locali potrà essere integrata sulla base di specifiche e documentate necessità eventualmente derivanti dall’ordinamento regionale che gli ATS sono tenuti a rispettare.</a:t>
            </a:r>
            <a:endParaRPr lang="it-IT" dirty="0">
              <a:highlight>
                <a:srgbClr val="FFFF00"/>
              </a:highlight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17FC07A-2433-F40D-F78A-9FA8ECC0AFFC}"/>
              </a:ext>
            </a:extLst>
          </p:cNvPr>
          <p:cNvSpPr txBox="1"/>
          <p:nvPr/>
        </p:nvSpPr>
        <p:spPr>
          <a:xfrm>
            <a:off x="553530" y="5880187"/>
            <a:ext cx="10563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70C0"/>
                </a:solidFill>
              </a:rPr>
              <a:t>Eventuali aspetti specifici potranno essere approfonditi con l’ATS durante incontri bilaterali specifici da organizzare con il supporto di ANCI.</a:t>
            </a:r>
          </a:p>
        </p:txBody>
      </p:sp>
    </p:spTree>
    <p:extLst>
      <p:ext uri="{BB962C8B-B14F-4D97-AF65-F5344CB8AC3E}">
        <p14:creationId xmlns:p14="http://schemas.microsoft.com/office/powerpoint/2010/main" val="3736366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58486AA-4AE7-3748-FCE9-7F714008084A}"/>
              </a:ext>
            </a:extLst>
          </p:cNvPr>
          <p:cNvSpPr txBox="1"/>
          <p:nvPr/>
        </p:nvSpPr>
        <p:spPr>
          <a:xfrm>
            <a:off x="2381250" y="2218544"/>
            <a:ext cx="64922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it-IT" sz="4800" b="1" i="1" dirty="0">
                <a:solidFill>
                  <a:schemeClr val="accent6"/>
                </a:solidFill>
              </a:rPr>
              <a:t>GRAZIE PER L’ATTENZIONE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AB39F4-3934-C276-A286-E92361233967}"/>
              </a:ext>
            </a:extLst>
          </p:cNvPr>
          <p:cNvSpPr txBox="1"/>
          <p:nvPr/>
        </p:nvSpPr>
        <p:spPr>
          <a:xfrm>
            <a:off x="9610530" y="6111042"/>
            <a:ext cx="1511559" cy="584227"/>
          </a:xfrm>
          <a:prstGeom prst="rect">
            <a:avLst/>
          </a:prstGeom>
          <a:solidFill>
            <a:srgbClr val="043181"/>
          </a:solidFill>
        </p:spPr>
        <p:txBody>
          <a:bodyPr wrap="square" rtlCol="0"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7528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E444CFE-CBE3-29F6-D583-16EFB2102FF3}"/>
              </a:ext>
            </a:extLst>
          </p:cNvPr>
          <p:cNvSpPr/>
          <p:nvPr/>
        </p:nvSpPr>
        <p:spPr>
          <a:xfrm>
            <a:off x="-81280" y="5815042"/>
            <a:ext cx="12354560" cy="1159836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769500" y="471250"/>
            <a:ext cx="8632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accent3">
                    <a:lumMod val="50000"/>
                  </a:schemeClr>
                </a:solidFill>
              </a:rPr>
              <a:t>Uno sguardo d’insieme al PN 21-27: Priorità, obiettivi specifici e risorse</a:t>
            </a:r>
          </a:p>
        </p:txBody>
      </p:sp>
      <p:sp>
        <p:nvSpPr>
          <p:cNvPr id="2" name="Sottotitolo 4">
            <a:extLst>
              <a:ext uri="{FF2B5EF4-FFF2-40B4-BE49-F238E27FC236}">
                <a16:creationId xmlns:a16="http://schemas.microsoft.com/office/drawing/2014/main" id="{629AF5C7-EF2F-42C8-AD6E-A1E981686143}"/>
              </a:ext>
            </a:extLst>
          </p:cNvPr>
          <p:cNvSpPr txBox="1">
            <a:spLocks/>
          </p:cNvSpPr>
          <p:nvPr/>
        </p:nvSpPr>
        <p:spPr>
          <a:xfrm>
            <a:off x="351515" y="2834358"/>
            <a:ext cx="4024480" cy="20848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it-IT" sz="1800" b="1">
                <a:solidFill>
                  <a:schemeClr val="accent3">
                    <a:lumMod val="50000"/>
                  </a:schemeClr>
                </a:solidFill>
              </a:rPr>
              <a:t>Il PN Inclusione e Lotta alla Povertà 2021-2027, approvato dalla CE con decisione C(2022)9029 del 1° dicembre 2022, ha come obiettivo generale quello di promuovere l’inclusione sociale e combattere la povertà</a:t>
            </a:r>
          </a:p>
        </p:txBody>
      </p:sp>
      <p:pic>
        <p:nvPicPr>
          <p:cNvPr id="8" name="Immagine 10">
            <a:extLst>
              <a:ext uri="{FF2B5EF4-FFF2-40B4-BE49-F238E27FC236}">
                <a16:creationId xmlns:a16="http://schemas.microsoft.com/office/drawing/2014/main" id="{EEDE09D3-8037-7795-D554-04D2EF76F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2973" y="1360462"/>
            <a:ext cx="7167512" cy="5032674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20BCA8C1-8763-95EB-878A-A0EACDFFE74B}"/>
              </a:ext>
            </a:extLst>
          </p:cNvPr>
          <p:cNvSpPr/>
          <p:nvPr/>
        </p:nvSpPr>
        <p:spPr>
          <a:xfrm>
            <a:off x="4562574" y="1938556"/>
            <a:ext cx="2111604" cy="5972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E9F6AD40-A5C9-B95E-031D-6C809B72E990}"/>
              </a:ext>
            </a:extLst>
          </p:cNvPr>
          <p:cNvSpPr/>
          <p:nvPr/>
        </p:nvSpPr>
        <p:spPr>
          <a:xfrm>
            <a:off x="6674177" y="2655025"/>
            <a:ext cx="1973045" cy="1793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5580BD0-0C73-8F28-7164-83A67F885C80}"/>
              </a:ext>
            </a:extLst>
          </p:cNvPr>
          <p:cNvSpPr/>
          <p:nvPr/>
        </p:nvSpPr>
        <p:spPr>
          <a:xfrm>
            <a:off x="351515" y="5815042"/>
            <a:ext cx="3608485" cy="43551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Manifestazione d’interesse rafforzamento ATS </a:t>
            </a:r>
          </a:p>
        </p:txBody>
      </p:sp>
    </p:spTree>
    <p:extLst>
      <p:ext uri="{BB962C8B-B14F-4D97-AF65-F5344CB8AC3E}">
        <p14:creationId xmlns:p14="http://schemas.microsoft.com/office/powerpoint/2010/main" val="755608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5BDB368-7B1C-E188-48E4-0F3D6EF8B6A2}"/>
              </a:ext>
            </a:extLst>
          </p:cNvPr>
          <p:cNvSpPr/>
          <p:nvPr/>
        </p:nvSpPr>
        <p:spPr>
          <a:xfrm>
            <a:off x="-71120" y="5748231"/>
            <a:ext cx="12354560" cy="1159836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2">
            <a:extLst>
              <a:ext uri="{FF2B5EF4-FFF2-40B4-BE49-F238E27FC236}">
                <a16:creationId xmlns:a16="http://schemas.microsoft.com/office/drawing/2014/main" id="{155904C4-A80F-88B4-F8B8-D7C7872CCDBF}"/>
              </a:ext>
            </a:extLst>
          </p:cNvPr>
          <p:cNvSpPr txBox="1"/>
          <p:nvPr/>
        </p:nvSpPr>
        <p:spPr>
          <a:xfrm>
            <a:off x="4360050" y="416939"/>
            <a:ext cx="7221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accent3">
                    <a:lumMod val="50000"/>
                  </a:schemeClr>
                </a:solidFill>
              </a:rPr>
              <a:t>Uno sguardo d’insieme al PN 21-27: specificità del PN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BA5AE6B-8144-8782-DA1B-5C140702F7F4}"/>
              </a:ext>
            </a:extLst>
          </p:cNvPr>
          <p:cNvGrpSpPr/>
          <p:nvPr/>
        </p:nvGrpSpPr>
        <p:grpSpPr>
          <a:xfrm>
            <a:off x="272417" y="1444885"/>
            <a:ext cx="11647166" cy="3763242"/>
            <a:chOff x="274282" y="1114805"/>
            <a:chExt cx="11647166" cy="3763242"/>
          </a:xfrm>
        </p:grpSpPr>
        <p:sp>
          <p:nvSpPr>
            <p:cNvPr id="6" name="Rettangolo 8">
              <a:extLst>
                <a:ext uri="{FF2B5EF4-FFF2-40B4-BE49-F238E27FC236}">
                  <a16:creationId xmlns:a16="http://schemas.microsoft.com/office/drawing/2014/main" id="{16C277D0-37AF-22BE-AF6E-DF1EDA603D3C}"/>
                </a:ext>
              </a:extLst>
            </p:cNvPr>
            <p:cNvSpPr/>
            <p:nvPr/>
          </p:nvSpPr>
          <p:spPr>
            <a:xfrm>
              <a:off x="780354" y="2770472"/>
              <a:ext cx="1089338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it-IT" sz="1600" dirty="0">
                  <a:latin typeface="+mj-lt"/>
                  <a:ea typeface="Calibri" panose="020F0502020204030204" pitchFamily="34" charset="0"/>
                </a:rPr>
                <a:t>P</a:t>
              </a:r>
              <a:r>
                <a:rPr lang="it-IT" sz="1600" dirty="0">
                  <a:effectLst/>
                  <a:latin typeface="+mj-lt"/>
                  <a:ea typeface="Calibri" panose="020F0502020204030204" pitchFamily="34" charset="0"/>
                </a:rPr>
                <a:t>ossibilità di attivare linee di intervento volte ad </a:t>
              </a:r>
              <a:r>
                <a:rPr lang="it-IT" sz="1600" b="1" dirty="0">
                  <a:effectLst/>
                  <a:latin typeface="+mj-lt"/>
                  <a:ea typeface="Calibri" panose="020F0502020204030204" pitchFamily="34" charset="0"/>
                </a:rPr>
                <a:t>intercettare popolazioni target non considerate adeguatamente </a:t>
              </a:r>
              <a:r>
                <a:rPr lang="it-IT" sz="1600" dirty="0">
                  <a:effectLst/>
                  <a:latin typeface="+mj-lt"/>
                  <a:ea typeface="Calibri" panose="020F0502020204030204" pitchFamily="34" charset="0"/>
                </a:rPr>
                <a:t>in sede di PNRR e nell’utilizzo di altri fondi nazionali</a:t>
              </a:r>
              <a:r>
                <a:rPr lang="it-IT" sz="1600" dirty="0">
                  <a:latin typeface="+mj-lt"/>
                  <a:ea typeface="Calibri" panose="020F0502020204030204" pitchFamily="34" charset="0"/>
                </a:rPr>
                <a:t> (es. </a:t>
              </a:r>
              <a:r>
                <a:rPr lang="it-IT" sz="1600" dirty="0">
                  <a:effectLst/>
                  <a:latin typeface="+mj-lt"/>
                  <a:ea typeface="Calibri" panose="020F0502020204030204" pitchFamily="34" charset="0"/>
                </a:rPr>
                <a:t>assistenza domiciliare, progetti individuali, emergenza abitativa</a:t>
              </a:r>
              <a:r>
                <a:rPr lang="it-IT" sz="1600" dirty="0">
                  <a:latin typeface="+mj-lt"/>
                  <a:ea typeface="Calibri" panose="020F0502020204030204" pitchFamily="34" charset="0"/>
                </a:rPr>
                <a:t>).</a:t>
              </a:r>
              <a:endParaRPr lang="it-IT" sz="1600" dirty="0">
                <a:solidFill>
                  <a:srgbClr val="646464"/>
                </a:solidFill>
                <a:latin typeface="EYInterstate Light" panose="02000506000000020004" pitchFamily="2" charset="0"/>
              </a:endParaRPr>
            </a:p>
          </p:txBody>
        </p:sp>
        <p:sp>
          <p:nvSpPr>
            <p:cNvPr id="7" name="Rettangolo 9">
              <a:extLst>
                <a:ext uri="{FF2B5EF4-FFF2-40B4-BE49-F238E27FC236}">
                  <a16:creationId xmlns:a16="http://schemas.microsoft.com/office/drawing/2014/main" id="{8E6FD2F9-2F81-5800-CB04-E1B9E752B2EE}"/>
                </a:ext>
              </a:extLst>
            </p:cNvPr>
            <p:cNvSpPr/>
            <p:nvPr/>
          </p:nvSpPr>
          <p:spPr>
            <a:xfrm>
              <a:off x="831309" y="1281489"/>
              <a:ext cx="1096711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it-IT" sz="1600" b="1" dirty="0">
                  <a:effectLst/>
                  <a:latin typeface="+mj-lt"/>
                  <a:ea typeface="Calibri" panose="020F0502020204030204" pitchFamily="34" charset="0"/>
                </a:rPr>
                <a:t>Finanziamento di servizi o attività innovative </a:t>
              </a:r>
              <a:r>
                <a:rPr lang="it-IT" sz="1600" dirty="0">
                  <a:effectLst/>
                  <a:latin typeface="+mj-lt"/>
                  <a:ea typeface="Calibri" panose="020F0502020204030204" pitchFamily="34" charset="0"/>
                </a:rPr>
                <a:t>che gradualmente andranno a costituire la base anche per la definizione di </a:t>
              </a:r>
              <a:r>
                <a:rPr lang="it-IT" sz="1600" b="1" dirty="0">
                  <a:solidFill>
                    <a:schemeClr val="accent3"/>
                  </a:solidFill>
                  <a:effectLst/>
                  <a:latin typeface="+mj-lt"/>
                  <a:ea typeface="Calibri" panose="020F0502020204030204" pitchFamily="34" charset="0"/>
                </a:rPr>
                <a:t>nuovi livelli essenziali in ambito sociale</a:t>
              </a:r>
              <a:r>
                <a:rPr lang="it-IT" sz="1600" dirty="0">
                  <a:solidFill>
                    <a:schemeClr val="accent3"/>
                  </a:solidFill>
                  <a:effectLst/>
                  <a:latin typeface="+mj-lt"/>
                  <a:ea typeface="Calibri" panose="020F0502020204030204" pitchFamily="34" charset="0"/>
                </a:rPr>
                <a:t> </a:t>
              </a:r>
              <a:r>
                <a:rPr lang="it-IT" sz="1600" dirty="0">
                  <a:effectLst/>
                  <a:latin typeface="+mj-lt"/>
                  <a:ea typeface="Calibri" panose="020F0502020204030204" pitchFamily="34" charset="0"/>
                </a:rPr>
                <a:t>(es. autonomia delle persone anziane; disabilità, ecc.).</a:t>
              </a:r>
            </a:p>
          </p:txBody>
        </p:sp>
        <p:sp>
          <p:nvSpPr>
            <p:cNvPr id="9" name="Rettangolo 10">
              <a:extLst>
                <a:ext uri="{FF2B5EF4-FFF2-40B4-BE49-F238E27FC236}">
                  <a16:creationId xmlns:a16="http://schemas.microsoft.com/office/drawing/2014/main" id="{A6228854-3EF0-6379-84DC-80F97B4AB8B3}"/>
                </a:ext>
              </a:extLst>
            </p:cNvPr>
            <p:cNvSpPr/>
            <p:nvPr/>
          </p:nvSpPr>
          <p:spPr>
            <a:xfrm>
              <a:off x="789153" y="2070751"/>
              <a:ext cx="1095234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it-IT" sz="1600" b="1" dirty="0">
                  <a:effectLst/>
                  <a:latin typeface="+mj-lt"/>
                  <a:ea typeface="Calibri" panose="020F0502020204030204" pitchFamily="34" charset="0"/>
                </a:rPr>
                <a:t>Azioni rivolte a target specifici di popolazione</a:t>
              </a:r>
              <a:r>
                <a:rPr lang="it-IT" sz="1600" dirty="0">
                  <a:effectLst/>
                  <a:latin typeface="+mj-lt"/>
                  <a:ea typeface="Calibri" panose="020F0502020204030204" pitchFamily="34" charset="0"/>
                </a:rPr>
                <a:t>, grandi e medie aree urbane e le loro periferie, in raccordo e coordinamento con altri soggetti partner (es. integrazione cittadini paesi terzi, cittadini a rischio povertà, contrasto povertà minorile, ecc.).</a:t>
              </a:r>
            </a:p>
          </p:txBody>
        </p:sp>
        <p:cxnSp>
          <p:nvCxnSpPr>
            <p:cNvPr id="10" name="Straight Connector 12">
              <a:extLst>
                <a:ext uri="{FF2B5EF4-FFF2-40B4-BE49-F238E27FC236}">
                  <a16:creationId xmlns:a16="http://schemas.microsoft.com/office/drawing/2014/main" id="{4435DB69-8A94-3CCB-7EAF-FAF2946F5E58}"/>
                </a:ext>
              </a:extLst>
            </p:cNvPr>
            <p:cNvCxnSpPr>
              <a:cxnSpLocks/>
            </p:cNvCxnSpPr>
            <p:nvPr/>
          </p:nvCxnSpPr>
          <p:spPr>
            <a:xfrm>
              <a:off x="482075" y="1114805"/>
              <a:ext cx="0" cy="3537094"/>
            </a:xfrm>
            <a:prstGeom prst="line">
              <a:avLst/>
            </a:prstGeom>
            <a:noFill/>
            <a:ln w="76200" cap="flat" cmpd="sng" algn="ctr">
              <a:solidFill>
                <a:srgbClr val="0070C0"/>
              </a:solidFill>
              <a:prstDash val="solid"/>
              <a:tailEnd type="none"/>
            </a:ln>
            <a:effectLst/>
          </p:spPr>
        </p:cxnSp>
        <p:sp>
          <p:nvSpPr>
            <p:cNvPr id="11" name="Rettangolo 15">
              <a:extLst>
                <a:ext uri="{FF2B5EF4-FFF2-40B4-BE49-F238E27FC236}">
                  <a16:creationId xmlns:a16="http://schemas.microsoft.com/office/drawing/2014/main" id="{3CD827B9-DB5F-C3E4-F847-35A53F18DEEF}"/>
                </a:ext>
              </a:extLst>
            </p:cNvPr>
            <p:cNvSpPr/>
            <p:nvPr/>
          </p:nvSpPr>
          <p:spPr>
            <a:xfrm>
              <a:off x="829370" y="3913199"/>
              <a:ext cx="1091212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it-IT" sz="1600" b="1" dirty="0">
                  <a:effectLst/>
                  <a:latin typeface="+mj-lt"/>
                  <a:ea typeface="Calibri" panose="020F0502020204030204" pitchFamily="34" charset="0"/>
                </a:rPr>
                <a:t>Rafforzamento della capacità amministrativa </a:t>
              </a:r>
              <a:r>
                <a:rPr lang="it-IT" sz="1600" dirty="0">
                  <a:effectLst/>
                  <a:latin typeface="+mj-lt"/>
                  <a:ea typeface="Calibri" panose="020F0502020204030204" pitchFamily="34" charset="0"/>
                </a:rPr>
                <a:t>(</a:t>
              </a:r>
              <a:r>
                <a:rPr lang="it-IT" sz="1600" u="sng" dirty="0">
                  <a:effectLst/>
                  <a:latin typeface="+mj-lt"/>
                  <a:ea typeface="Calibri" panose="020F0502020204030204" pitchFamily="34" charset="0"/>
                </a:rPr>
                <a:t>soprattutto verso gli ATS secondo un processo condiviso con le Regioni;</a:t>
              </a:r>
              <a:r>
                <a:rPr lang="it-IT" sz="1600" dirty="0">
                  <a:effectLst/>
                  <a:latin typeface="+mj-lt"/>
                  <a:ea typeface="Calibri" panose="020F0502020204030204" pitchFamily="34" charset="0"/>
                </a:rPr>
                <a:t> investimento nel SI anche in termini di interoperabilità).</a:t>
              </a:r>
              <a:endParaRPr lang="it-IT" sz="1600" dirty="0">
                <a:latin typeface="+mj-lt"/>
                <a:ea typeface="Calibri" panose="020F0502020204030204" pitchFamily="34" charset="0"/>
              </a:endParaRPr>
            </a:p>
            <a:p>
              <a:endParaRPr lang="it-IT" sz="1600" dirty="0">
                <a:solidFill>
                  <a:srgbClr val="646464"/>
                </a:solidFill>
                <a:latin typeface="EYInterstate Light" panose="02000506000000020004" pitchFamily="2" charset="0"/>
              </a:endParaRPr>
            </a:p>
          </p:txBody>
        </p:sp>
        <p:sp>
          <p:nvSpPr>
            <p:cNvPr id="14" name="Rettangolo 16">
              <a:extLst>
                <a:ext uri="{FF2B5EF4-FFF2-40B4-BE49-F238E27FC236}">
                  <a16:creationId xmlns:a16="http://schemas.microsoft.com/office/drawing/2014/main" id="{66F6C789-769A-27DB-4CA4-3A1B1B181338}"/>
                </a:ext>
              </a:extLst>
            </p:cNvPr>
            <p:cNvSpPr/>
            <p:nvPr/>
          </p:nvSpPr>
          <p:spPr>
            <a:xfrm>
              <a:off x="829370" y="3429000"/>
              <a:ext cx="1109207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it-IT" sz="1600" b="1" dirty="0">
                  <a:effectLst/>
                  <a:latin typeface="+mj-lt"/>
                  <a:ea typeface="Calibri" panose="020F0502020204030204" pitchFamily="34" charset="0"/>
                </a:rPr>
                <a:t>Integrazione delle progettualità proposte nel PNRR</a:t>
              </a:r>
              <a:r>
                <a:rPr lang="it-IT" sz="1600" dirty="0">
                  <a:effectLst/>
                  <a:latin typeface="+mj-lt"/>
                  <a:ea typeface="Calibri" panose="020F0502020204030204" pitchFamily="34" charset="0"/>
                </a:rPr>
                <a:t>, con particolare riferimento alla </a:t>
              </a:r>
              <a:r>
                <a:rPr lang="it-IT" sz="1600" b="1" dirty="0">
                  <a:solidFill>
                    <a:schemeClr val="accent3"/>
                  </a:solidFill>
                  <a:effectLst/>
                  <a:latin typeface="+mj-lt"/>
                  <a:ea typeface="Calibri" panose="020F0502020204030204" pitchFamily="34" charset="0"/>
                </a:rPr>
                <a:t>componente servizi.</a:t>
              </a:r>
              <a:endParaRPr lang="it-IT" sz="1600" dirty="0">
                <a:latin typeface="+mj-lt"/>
                <a:ea typeface="Calibri" panose="020F0502020204030204" pitchFamily="34" charset="0"/>
              </a:endParaRPr>
            </a:p>
          </p:txBody>
        </p:sp>
        <p:sp>
          <p:nvSpPr>
            <p:cNvPr id="15" name="Ovale 20">
              <a:extLst>
                <a:ext uri="{FF2B5EF4-FFF2-40B4-BE49-F238E27FC236}">
                  <a16:creationId xmlns:a16="http://schemas.microsoft.com/office/drawing/2014/main" id="{C7917755-1B33-F7C1-5D58-F2565751A217}"/>
                </a:ext>
              </a:extLst>
            </p:cNvPr>
            <p:cNvSpPr/>
            <p:nvPr/>
          </p:nvSpPr>
          <p:spPr>
            <a:xfrm>
              <a:off x="274282" y="1340527"/>
              <a:ext cx="409299" cy="37426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b="1" i="0" u="none" strike="noStrike" kern="0" cap="none" spc="0" normalizeH="0" baseline="0" noProof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EYInterstate Light" panose="02000506000000020004" pitchFamily="2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6" name="Ovale 21">
              <a:extLst>
                <a:ext uri="{FF2B5EF4-FFF2-40B4-BE49-F238E27FC236}">
                  <a16:creationId xmlns:a16="http://schemas.microsoft.com/office/drawing/2014/main" id="{391DEA87-BB77-E26B-C475-E29B311BC357}"/>
                </a:ext>
              </a:extLst>
            </p:cNvPr>
            <p:cNvSpPr/>
            <p:nvPr/>
          </p:nvSpPr>
          <p:spPr>
            <a:xfrm>
              <a:off x="283764" y="2077376"/>
              <a:ext cx="382064" cy="403147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600" b="1" kern="0">
                  <a:solidFill>
                    <a:schemeClr val="accent3"/>
                  </a:solidFill>
                  <a:latin typeface="EYInterstate Light" panose="02000506000000020004" pitchFamily="2" charset="0"/>
                </a:rPr>
                <a:t>2</a:t>
              </a:r>
              <a:endParaRPr kumimoji="0" lang="it-IT" sz="1600" b="1" i="0" u="none" strike="noStrike" kern="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endParaRPr>
            </a:p>
          </p:txBody>
        </p:sp>
        <p:sp>
          <p:nvSpPr>
            <p:cNvPr id="17" name="Ovale 22">
              <a:extLst>
                <a:ext uri="{FF2B5EF4-FFF2-40B4-BE49-F238E27FC236}">
                  <a16:creationId xmlns:a16="http://schemas.microsoft.com/office/drawing/2014/main" id="{D1B8061E-858E-6264-DA89-B0BC6D513485}"/>
                </a:ext>
              </a:extLst>
            </p:cNvPr>
            <p:cNvSpPr/>
            <p:nvPr/>
          </p:nvSpPr>
          <p:spPr>
            <a:xfrm>
              <a:off x="283659" y="2740227"/>
              <a:ext cx="382064" cy="403147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b="1" i="0" u="none" strike="noStrike" kern="0" cap="none" spc="0" normalizeH="0" baseline="0" noProof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EYInterstate Light" panose="02000506000000020004" pitchFamily="2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8" name="Ovale 23">
              <a:extLst>
                <a:ext uri="{FF2B5EF4-FFF2-40B4-BE49-F238E27FC236}">
                  <a16:creationId xmlns:a16="http://schemas.microsoft.com/office/drawing/2014/main" id="{E3E06D50-1F96-EC7D-E3C7-376F3DF6F364}"/>
                </a:ext>
              </a:extLst>
            </p:cNvPr>
            <p:cNvSpPr/>
            <p:nvPr/>
          </p:nvSpPr>
          <p:spPr>
            <a:xfrm>
              <a:off x="282537" y="3369797"/>
              <a:ext cx="382064" cy="403147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b="1" i="0" u="none" strike="noStrike" kern="0" cap="none" spc="0" normalizeH="0" baseline="0" noProof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EYInterstate Light" panose="02000506000000020004" pitchFamily="2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9" name="Ovale 24">
              <a:extLst>
                <a:ext uri="{FF2B5EF4-FFF2-40B4-BE49-F238E27FC236}">
                  <a16:creationId xmlns:a16="http://schemas.microsoft.com/office/drawing/2014/main" id="{4BDA2941-36EE-182B-1C87-44B9730E7F88}"/>
                </a:ext>
              </a:extLst>
            </p:cNvPr>
            <p:cNvSpPr/>
            <p:nvPr/>
          </p:nvSpPr>
          <p:spPr>
            <a:xfrm>
              <a:off x="292640" y="3966466"/>
              <a:ext cx="382064" cy="403147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600" b="1" kern="0">
                  <a:solidFill>
                    <a:schemeClr val="accent3"/>
                  </a:solidFill>
                  <a:latin typeface="EYInterstate Light" panose="02000506000000020004" pitchFamily="2" charset="0"/>
                </a:rPr>
                <a:t>5</a:t>
              </a:r>
              <a:endParaRPr kumimoji="0" lang="it-IT" sz="1600" b="1" i="0" u="none" strike="noStrike" kern="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endParaRPr>
            </a:p>
          </p:txBody>
        </p:sp>
        <p:sp>
          <p:nvSpPr>
            <p:cNvPr id="20" name="CasellaDiTesto 52">
              <a:extLst>
                <a:ext uri="{FF2B5EF4-FFF2-40B4-BE49-F238E27FC236}">
                  <a16:creationId xmlns:a16="http://schemas.microsoft.com/office/drawing/2014/main" id="{1122BC80-DD4C-D6AD-BD6E-658CE48F33BF}"/>
                </a:ext>
              </a:extLst>
            </p:cNvPr>
            <p:cNvSpPr txBox="1"/>
            <p:nvPr/>
          </p:nvSpPr>
          <p:spPr>
            <a:xfrm>
              <a:off x="6452052" y="4570270"/>
              <a:ext cx="4488176" cy="307777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>
                  <a:solidFill>
                    <a:schemeClr val="bg1"/>
                  </a:solidFill>
                </a:rPr>
                <a:t>CONCENTRAZIONE</a:t>
              </a:r>
              <a:r>
                <a:rPr lang="it-IT" sz="1200" b="1" dirty="0">
                  <a:solidFill>
                    <a:schemeClr val="bg1"/>
                  </a:solidFill>
                </a:rPr>
                <a:t> </a:t>
              </a:r>
              <a:r>
                <a:rPr lang="it-IT" sz="1400" b="1" dirty="0">
                  <a:solidFill>
                    <a:schemeClr val="bg1"/>
                  </a:solidFill>
                </a:rPr>
                <a:t>TEMATICA</a:t>
              </a:r>
              <a:r>
                <a:rPr lang="it-IT" sz="1200" b="1" dirty="0">
                  <a:solidFill>
                    <a:schemeClr val="bg1"/>
                  </a:solidFill>
                </a:rPr>
                <a:t> </a:t>
              </a:r>
            </a:p>
          </p:txBody>
        </p:sp>
      </p:grpSp>
      <p:pic>
        <p:nvPicPr>
          <p:cNvPr id="21" name="Immagine 50">
            <a:extLst>
              <a:ext uri="{FF2B5EF4-FFF2-40B4-BE49-F238E27FC236}">
                <a16:creationId xmlns:a16="http://schemas.microsoft.com/office/drawing/2014/main" id="{C54787C4-DE4E-4947-8CC3-C73A3A99E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3260" y="5246431"/>
            <a:ext cx="5390348" cy="154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956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D1491F9-C76E-7C15-F48B-B636AC8D7FFC}"/>
              </a:ext>
            </a:extLst>
          </p:cNvPr>
          <p:cNvSpPr/>
          <p:nvPr/>
        </p:nvSpPr>
        <p:spPr>
          <a:xfrm>
            <a:off x="-81280" y="2191299"/>
            <a:ext cx="11101705" cy="1826960"/>
          </a:xfrm>
          <a:prstGeom prst="rect">
            <a:avLst/>
          </a:prstGeom>
          <a:solidFill>
            <a:srgbClr val="CBD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D81C30-7E47-3D38-8944-0A9F88AB42E6}"/>
              </a:ext>
            </a:extLst>
          </p:cNvPr>
          <p:cNvSpPr/>
          <p:nvPr/>
        </p:nvSpPr>
        <p:spPr>
          <a:xfrm>
            <a:off x="-81280" y="5802136"/>
            <a:ext cx="12354560" cy="1159836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2BFCF23-3448-C68D-AB51-9B3B1BE2A1AC}"/>
              </a:ext>
            </a:extLst>
          </p:cNvPr>
          <p:cNvSpPr txBox="1"/>
          <p:nvPr/>
        </p:nvSpPr>
        <p:spPr>
          <a:xfrm>
            <a:off x="230073" y="1208527"/>
            <a:ext cx="11731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/>
              <a:t>Per rafforzare la capacità dei territori di intercettare e rispondere ai fabbisogni di servizi sociali dei cittadini, lungo le direttrici definite dalle priorità del PN 21-27, saranno messi in campo interventi di: a) </a:t>
            </a:r>
            <a:r>
              <a:rPr lang="it-IT" sz="1600" b="1" dirty="0"/>
              <a:t>rafforzamento diretto del personale di ATS/Comuni</a:t>
            </a:r>
            <a:r>
              <a:rPr lang="it-IT" sz="1600" dirty="0"/>
              <a:t>; b) sviluppo della capacità di coordinamento e sostegno delle Regioni; c) qualificazione delle professionalità cardine per lo sviluppo dei servizi.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CE54A97-CB91-1029-EED5-8DF7731D5B65}"/>
              </a:ext>
            </a:extLst>
          </p:cNvPr>
          <p:cNvSpPr txBox="1"/>
          <p:nvPr/>
        </p:nvSpPr>
        <p:spPr>
          <a:xfrm>
            <a:off x="899811" y="2202377"/>
            <a:ext cx="100655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b="1" dirty="0">
                <a:solidFill>
                  <a:srgbClr val="043181"/>
                </a:solidFill>
              </a:rPr>
              <a:t>a) Il rafforzamento diretto del personale di ATS/Comuni </a:t>
            </a:r>
            <a:r>
              <a:rPr lang="it-IT" sz="1600" dirty="0"/>
              <a:t>sarà perseguito lungo le direttrici indicate da una accurata </a:t>
            </a:r>
            <a:r>
              <a:rPr lang="it-IT" sz="1600" b="1" dirty="0"/>
              <a:t>ricognizione dei fabbisogni</a:t>
            </a:r>
            <a:r>
              <a:rPr lang="it-IT" sz="1600" dirty="0"/>
              <a:t>, centrata in particolare sulle figure di operatori amministrativi, psicologi ed educatori professionali, e attraverso una </a:t>
            </a:r>
            <a:r>
              <a:rPr lang="it-IT" sz="1600" b="1" dirty="0"/>
              <a:t>procedura centralizzata di selezione</a:t>
            </a:r>
            <a:r>
              <a:rPr lang="it-IT" sz="1600" dirty="0"/>
              <a:t>, affiancata dal Dipartimento della Funzione Pubblica della PCM, attraverso il ricorso alla piattaforma </a:t>
            </a:r>
            <a:r>
              <a:rPr lang="it-IT" sz="1600" dirty="0" err="1"/>
              <a:t>InPA</a:t>
            </a:r>
            <a:r>
              <a:rPr lang="it-IT" sz="1600" dirty="0"/>
              <a:t> e con il supporto di Formez. La procedura consentirà di assumere a tempo determinato gli operatori indicati dai singoli ATS/Comuni per il periodo massimo consentito dall’attuazione del PN (fino al 2029), con opzione di trasformazione a tempo indeterminato alla conclusione di tale periodo attraverso la copertura di una prossima norma nazionale.</a:t>
            </a:r>
          </a:p>
        </p:txBody>
      </p:sp>
      <p:pic>
        <p:nvPicPr>
          <p:cNvPr id="11" name="Elemento grafico 10" descr="Utenti contorno">
            <a:extLst>
              <a:ext uri="{FF2B5EF4-FFF2-40B4-BE49-F238E27FC236}">
                <a16:creationId xmlns:a16="http://schemas.microsoft.com/office/drawing/2014/main" id="{1C0DE7AA-F957-6F9B-495E-5E386E591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1616" y="2772004"/>
            <a:ext cx="621991" cy="621991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D77771D-75B4-8C78-9403-C835D49348F4}"/>
              </a:ext>
            </a:extLst>
          </p:cNvPr>
          <p:cNvSpPr txBox="1"/>
          <p:nvPr/>
        </p:nvSpPr>
        <p:spPr>
          <a:xfrm>
            <a:off x="4216784" y="407422"/>
            <a:ext cx="7975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r">
              <a:defRPr b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algn="l"/>
            <a:r>
              <a:rPr lang="it-IT" sz="2000" dirty="0"/>
              <a:t>Prossimi interventi del PN 21-27 per l’</a:t>
            </a:r>
            <a:r>
              <a:rPr lang="it-IT" sz="2000" i="1" dirty="0"/>
              <a:t>empowerment</a:t>
            </a:r>
            <a:r>
              <a:rPr lang="it-IT" sz="2000" dirty="0"/>
              <a:t> dei territori</a:t>
            </a:r>
          </a:p>
        </p:txBody>
      </p:sp>
      <p:pic>
        <p:nvPicPr>
          <p:cNvPr id="6" name="Graphic 5" descr="Circles with arrows outline">
            <a:extLst>
              <a:ext uri="{FF2B5EF4-FFF2-40B4-BE49-F238E27FC236}">
                <a16:creationId xmlns:a16="http://schemas.microsoft.com/office/drawing/2014/main" id="{98C27AD8-8077-C81A-68FF-4A3F8A5EE7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1616" y="4390144"/>
            <a:ext cx="621991" cy="621991"/>
          </a:xfrm>
          <a:prstGeom prst="rect">
            <a:avLst/>
          </a:prstGeom>
        </p:spPr>
      </p:pic>
      <p:sp>
        <p:nvSpPr>
          <p:cNvPr id="4" name="CasellaDiTesto 7">
            <a:extLst>
              <a:ext uri="{FF2B5EF4-FFF2-40B4-BE49-F238E27FC236}">
                <a16:creationId xmlns:a16="http://schemas.microsoft.com/office/drawing/2014/main" id="{1BF574EF-AF14-8489-1F51-D40CA8A3A546}"/>
              </a:ext>
            </a:extLst>
          </p:cNvPr>
          <p:cNvSpPr txBox="1"/>
          <p:nvPr/>
        </p:nvSpPr>
        <p:spPr>
          <a:xfrm>
            <a:off x="899811" y="4309144"/>
            <a:ext cx="10120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b="1" dirty="0">
                <a:solidFill>
                  <a:srgbClr val="043181"/>
                </a:solidFill>
              </a:rPr>
              <a:t>b) Lo sviluppo della capacità di coordinamento e sostegno delle Regioni</a:t>
            </a:r>
            <a:r>
              <a:rPr lang="it-IT" sz="1600" dirty="0"/>
              <a:t>, in analogia a quanto operato nel 14-20 con l’Avviso </a:t>
            </a:r>
            <a:r>
              <a:rPr lang="it-IT" sz="1600" dirty="0" err="1"/>
              <a:t>Rebuilding</a:t>
            </a:r>
            <a:r>
              <a:rPr lang="it-IT" sz="1600" dirty="0"/>
              <a:t>,  consentirà alle Regioni di dotarsi di professionalità e servizi adeguati allo svolgimento dei propri ruoli di osservazione, monitoraggio e coordinamento dei servizi erogati sui territori.</a:t>
            </a:r>
          </a:p>
        </p:txBody>
      </p:sp>
      <p:sp>
        <p:nvSpPr>
          <p:cNvPr id="10" name="CasellaDiTesto 7">
            <a:extLst>
              <a:ext uri="{FF2B5EF4-FFF2-40B4-BE49-F238E27FC236}">
                <a16:creationId xmlns:a16="http://schemas.microsoft.com/office/drawing/2014/main" id="{A30ACD4D-4129-49C1-72D4-AD85EB1A25FC}"/>
              </a:ext>
            </a:extLst>
          </p:cNvPr>
          <p:cNvSpPr txBox="1"/>
          <p:nvPr/>
        </p:nvSpPr>
        <p:spPr>
          <a:xfrm>
            <a:off x="899811" y="5431026"/>
            <a:ext cx="101206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b="1" dirty="0">
                <a:solidFill>
                  <a:srgbClr val="043181"/>
                </a:solidFill>
              </a:rPr>
              <a:t>c) La qualificazione delle professionalità cardine per lo sviluppo dei servizi </a:t>
            </a:r>
            <a:r>
              <a:rPr lang="it-IT" sz="1600" dirty="0"/>
              <a:t>sarà perseguita attraverso la erogazione agli operatori di percorsi post laurea (master universitari di primo e secondo livello), da parte di riconosciute istituzioni universitarie nazionali. I criteri, l’organizzazione logistica e didattica e i contenuti dei master saranno definiti in esito alla ricognizione dei fabbisogni di rafforzamento (punto a).</a:t>
            </a:r>
          </a:p>
        </p:txBody>
      </p:sp>
      <p:pic>
        <p:nvPicPr>
          <p:cNvPr id="16" name="Graphic 15" descr="Diploma roll outline">
            <a:extLst>
              <a:ext uri="{FF2B5EF4-FFF2-40B4-BE49-F238E27FC236}">
                <a16:creationId xmlns:a16="http://schemas.microsoft.com/office/drawing/2014/main" id="{57408717-C834-83C6-5AE0-9EDD70F162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4589" y="556055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048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7D81C30-7E47-3D38-8944-0A9F88AB42E6}"/>
              </a:ext>
            </a:extLst>
          </p:cNvPr>
          <p:cNvSpPr/>
          <p:nvPr/>
        </p:nvSpPr>
        <p:spPr>
          <a:xfrm>
            <a:off x="-81280" y="5802136"/>
            <a:ext cx="12354560" cy="1159836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D77771D-75B4-8C78-9403-C835D49348F4}"/>
              </a:ext>
            </a:extLst>
          </p:cNvPr>
          <p:cNvSpPr txBox="1"/>
          <p:nvPr/>
        </p:nvSpPr>
        <p:spPr>
          <a:xfrm>
            <a:off x="3547070" y="584950"/>
            <a:ext cx="872621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r">
              <a:defRPr b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algn="ctr"/>
            <a:r>
              <a:rPr lang="it-IT" sz="1700" dirty="0"/>
              <a:t>Manifestazione di interesse per le azioni di incremento della capacità degli ATS di rispondere alle esigenze dei cittadini, garantendo adeguati servizi sociali alla persona e alla famiglia, in un’ottica di integrazione con i vari livelli di governo e del rispetto del principio di sussidiarietà - Priorità 1 – OS k [ESO4.11]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8E0DC6D1-6E4E-7CFC-3234-D695B33157CE}"/>
              </a:ext>
            </a:extLst>
          </p:cNvPr>
          <p:cNvSpPr txBox="1"/>
          <p:nvPr/>
        </p:nvSpPr>
        <p:spPr>
          <a:xfrm>
            <a:off x="815899" y="2149019"/>
            <a:ext cx="11376101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i="1" dirty="0">
                <a:solidFill>
                  <a:srgbClr val="004494"/>
                </a:solidFill>
              </a:rPr>
              <a:t>Termini: </a:t>
            </a:r>
            <a:r>
              <a:rPr lang="it-IT" dirty="0"/>
              <a:t>la manifestazione è stata </a:t>
            </a:r>
            <a:r>
              <a:rPr lang="it-IT" b="1" dirty="0"/>
              <a:t>pubblicata l’8 agosto 2024</a:t>
            </a:r>
            <a:r>
              <a:rPr lang="it-IT" dirty="0"/>
              <a:t>. </a:t>
            </a:r>
            <a:r>
              <a:rPr lang="it-IT" dirty="0">
                <a:effectLst/>
              </a:rPr>
              <a:t>La richiesta di adesione può essere presentata esclusivamente attraverso l’apposita funzionalità della </a:t>
            </a:r>
            <a:r>
              <a:rPr lang="it-IT" b="1" dirty="0">
                <a:effectLst/>
              </a:rPr>
              <a:t>piattaforma SIOSS </a:t>
            </a:r>
            <a:r>
              <a:rPr lang="it-IT" dirty="0">
                <a:effectLst/>
              </a:rPr>
              <a:t>entro il </a:t>
            </a:r>
            <a:r>
              <a:rPr lang="it-IT" b="1" dirty="0">
                <a:effectLst/>
              </a:rPr>
              <a:t>15 ottobre 2024</a:t>
            </a:r>
            <a:r>
              <a:rPr lang="it-IT" dirty="0">
                <a:effectLst/>
              </a:rPr>
              <a:t>.</a:t>
            </a:r>
          </a:p>
          <a:p>
            <a:pPr algn="just"/>
            <a:endParaRPr lang="it-IT" dirty="0">
              <a:effectLst/>
            </a:endParaRPr>
          </a:p>
          <a:p>
            <a:pPr algn="just"/>
            <a:endParaRPr lang="it-IT" b="1" i="1" dirty="0">
              <a:solidFill>
                <a:srgbClr val="004494"/>
              </a:solidFill>
            </a:endParaRPr>
          </a:p>
          <a:p>
            <a:pPr algn="just"/>
            <a:r>
              <a:rPr lang="it-IT" b="1" i="1" dirty="0">
                <a:solidFill>
                  <a:srgbClr val="004494"/>
                </a:solidFill>
              </a:rPr>
              <a:t>Finalità: </a:t>
            </a:r>
            <a:r>
              <a:rPr lang="it-IT" dirty="0"/>
              <a:t>sostegno al potenziamento del personale degli ATS per: 1) l’</a:t>
            </a:r>
            <a:r>
              <a:rPr lang="it-IT" b="1" dirty="0"/>
              <a:t>assunzione di figure professionali specifiche </a:t>
            </a:r>
            <a:r>
              <a:rPr lang="it-IT" dirty="0"/>
              <a:t>per la formazione di equipe multiprofessionali, al fine di migliorare il sistema dei servizi sociali e sanitari integrati sul territorio; 2) il potenziamento della capacità di gestione delle risorse attraverso figure professionali di tipo amministrativo – contabile </a:t>
            </a:r>
          </a:p>
          <a:p>
            <a:pPr algn="just"/>
            <a:endParaRPr lang="it-IT" dirty="0"/>
          </a:p>
          <a:p>
            <a:pPr algn="just"/>
            <a:endParaRPr lang="it-IT" b="1" i="1" dirty="0">
              <a:solidFill>
                <a:srgbClr val="004494"/>
              </a:solidFill>
            </a:endParaRPr>
          </a:p>
          <a:p>
            <a:pPr algn="just"/>
            <a:r>
              <a:rPr lang="it-IT" b="1" i="1" dirty="0">
                <a:solidFill>
                  <a:srgbClr val="004494"/>
                </a:solidFill>
              </a:rPr>
              <a:t>Risorse:</a:t>
            </a:r>
            <a:r>
              <a:rPr lang="it-IT" dirty="0"/>
              <a:t> fino a </a:t>
            </a:r>
            <a:r>
              <a:rPr lang="it-IT" b="1" dirty="0"/>
              <a:t>300 </a:t>
            </a:r>
            <a:r>
              <a:rPr lang="it-IT" b="1" dirty="0" err="1"/>
              <a:t>Meuro</a:t>
            </a:r>
            <a:r>
              <a:rPr lang="it-IT" b="1" dirty="0"/>
              <a:t> </a:t>
            </a:r>
            <a:r>
              <a:rPr lang="it-IT" dirty="0"/>
              <a:t>con il sostegno del FSE+. L’ammontare effettivo delle risorse, finalizzato a coprire i costi di assunzione per un triennio, sarà definito con successivo apposito provvedimento, unitamente ai </a:t>
            </a:r>
            <a:r>
              <a:rPr lang="it-IT" b="1" dirty="0"/>
              <a:t>criteri di ripartizione </a:t>
            </a:r>
            <a:r>
              <a:rPr lang="it-IT" dirty="0"/>
              <a:t>per ambito territoriale, tenuto conto degli esiti della Manifestazione di interesse.</a:t>
            </a:r>
          </a:p>
          <a:p>
            <a:pPr>
              <a:spcBef>
                <a:spcPts val="1200"/>
              </a:spcBef>
            </a:pPr>
            <a:endParaRPr lang="it-IT" b="1" i="1" dirty="0">
              <a:solidFill>
                <a:srgbClr val="004494"/>
              </a:solidFill>
            </a:endParaRPr>
          </a:p>
          <a:p>
            <a:pPr>
              <a:spcBef>
                <a:spcPts val="1200"/>
              </a:spcBef>
            </a:pPr>
            <a:r>
              <a:rPr lang="it-IT" b="1" i="1" dirty="0">
                <a:solidFill>
                  <a:srgbClr val="004494"/>
                </a:solidFill>
              </a:rPr>
              <a:t>Beneficiari:</a:t>
            </a:r>
            <a:r>
              <a:rPr lang="it-IT" i="1" dirty="0">
                <a:solidFill>
                  <a:srgbClr val="004494"/>
                </a:solidFill>
              </a:rPr>
              <a:t> </a:t>
            </a:r>
            <a:r>
              <a:rPr lang="it-IT" dirty="0"/>
              <a:t>Ambiti Territoriali Sociali (ATS) </a:t>
            </a:r>
          </a:p>
          <a:p>
            <a:pPr>
              <a:spcBef>
                <a:spcPts val="1200"/>
              </a:spcBef>
            </a:pPr>
            <a:endParaRPr lang="it-IT" dirty="0"/>
          </a:p>
        </p:txBody>
      </p:sp>
      <p:pic>
        <p:nvPicPr>
          <p:cNvPr id="12" name="Graphic 5" descr="Internet with solid fill">
            <a:extLst>
              <a:ext uri="{FF2B5EF4-FFF2-40B4-BE49-F238E27FC236}">
                <a16:creationId xmlns:a16="http://schemas.microsoft.com/office/drawing/2014/main" id="{2D605262-DEFE-7FA5-4AB2-AB25110071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1032" y="2244631"/>
            <a:ext cx="505594" cy="505594"/>
          </a:xfrm>
          <a:prstGeom prst="rect">
            <a:avLst/>
          </a:prstGeom>
        </p:spPr>
      </p:pic>
      <p:sp>
        <p:nvSpPr>
          <p:cNvPr id="13" name="Freeform 46">
            <a:extLst>
              <a:ext uri="{FF2B5EF4-FFF2-40B4-BE49-F238E27FC236}">
                <a16:creationId xmlns:a16="http://schemas.microsoft.com/office/drawing/2014/main" id="{34B7A0DB-287F-9EDE-2115-6891CC6937D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49247" y="3478536"/>
            <a:ext cx="421974" cy="421974"/>
          </a:xfrm>
          <a:custGeom>
            <a:avLst/>
            <a:gdLst>
              <a:gd name="T0" fmla="*/ 2147483647 w 4760"/>
              <a:gd name="T1" fmla="*/ 2147483647 h 4763"/>
              <a:gd name="T2" fmla="*/ 2147483647 w 4760"/>
              <a:gd name="T3" fmla="*/ 2147483647 h 4763"/>
              <a:gd name="T4" fmla="*/ 2147483647 w 4760"/>
              <a:gd name="T5" fmla="*/ 2147483647 h 4763"/>
              <a:gd name="T6" fmla="*/ 2147483647 w 4760"/>
              <a:gd name="T7" fmla="*/ 2147483647 h 4763"/>
              <a:gd name="T8" fmla="*/ 2147483647 w 4760"/>
              <a:gd name="T9" fmla="*/ 2147483647 h 4763"/>
              <a:gd name="T10" fmla="*/ 2147483647 w 4760"/>
              <a:gd name="T11" fmla="*/ 2147483647 h 4763"/>
              <a:gd name="T12" fmla="*/ 2147483647 w 4760"/>
              <a:gd name="T13" fmla="*/ 2147483647 h 4763"/>
              <a:gd name="T14" fmla="*/ 2147483647 w 4760"/>
              <a:gd name="T15" fmla="*/ 2147483647 h 4763"/>
              <a:gd name="T16" fmla="*/ 2147483647 w 4760"/>
              <a:gd name="T17" fmla="*/ 2147483647 h 4763"/>
              <a:gd name="T18" fmla="*/ 2147483647 w 4760"/>
              <a:gd name="T19" fmla="*/ 2147483647 h 4763"/>
              <a:gd name="T20" fmla="*/ 2147483647 w 4760"/>
              <a:gd name="T21" fmla="*/ 2147483647 h 4763"/>
              <a:gd name="T22" fmla="*/ 2147483647 w 4760"/>
              <a:gd name="T23" fmla="*/ 2147483647 h 4763"/>
              <a:gd name="T24" fmla="*/ 2147483647 w 4760"/>
              <a:gd name="T25" fmla="*/ 2147483647 h 4763"/>
              <a:gd name="T26" fmla="*/ 2147483647 w 4760"/>
              <a:gd name="T27" fmla="*/ 2147483647 h 4763"/>
              <a:gd name="T28" fmla="*/ 2147483647 w 4760"/>
              <a:gd name="T29" fmla="*/ 2147483647 h 4763"/>
              <a:gd name="T30" fmla="*/ 2147483647 w 4760"/>
              <a:gd name="T31" fmla="*/ 2147483647 h 4763"/>
              <a:gd name="T32" fmla="*/ 2147483647 w 4760"/>
              <a:gd name="T33" fmla="*/ 2147483647 h 4763"/>
              <a:gd name="T34" fmla="*/ 2147483647 w 4760"/>
              <a:gd name="T35" fmla="*/ 2147483647 h 4763"/>
              <a:gd name="T36" fmla="*/ 2147483647 w 4760"/>
              <a:gd name="T37" fmla="*/ 2147483647 h 4763"/>
              <a:gd name="T38" fmla="*/ 2147483647 w 4760"/>
              <a:gd name="T39" fmla="*/ 2147483647 h 4763"/>
              <a:gd name="T40" fmla="*/ 2147483647 w 4760"/>
              <a:gd name="T41" fmla="*/ 2147483647 h 4763"/>
              <a:gd name="T42" fmla="*/ 2147483647 w 4760"/>
              <a:gd name="T43" fmla="*/ 2147483647 h 4763"/>
              <a:gd name="T44" fmla="*/ 2147483647 w 4760"/>
              <a:gd name="T45" fmla="*/ 2147483647 h 4763"/>
              <a:gd name="T46" fmla="*/ 2147483647 w 4760"/>
              <a:gd name="T47" fmla="*/ 2147483647 h 4763"/>
              <a:gd name="T48" fmla="*/ 2147483647 w 4760"/>
              <a:gd name="T49" fmla="*/ 2147483647 h 4763"/>
              <a:gd name="T50" fmla="*/ 2147483647 w 4760"/>
              <a:gd name="T51" fmla="*/ 2147483647 h 4763"/>
              <a:gd name="T52" fmla="*/ 2147483647 w 4760"/>
              <a:gd name="T53" fmla="*/ 2147483647 h 4763"/>
              <a:gd name="T54" fmla="*/ 2147483647 w 4760"/>
              <a:gd name="T55" fmla="*/ 2147483647 h 4763"/>
              <a:gd name="T56" fmla="*/ 2147483647 w 4760"/>
              <a:gd name="T57" fmla="*/ 2147483647 h 4763"/>
              <a:gd name="T58" fmla="*/ 2147483647 w 4760"/>
              <a:gd name="T59" fmla="*/ 2147483647 h 4763"/>
              <a:gd name="T60" fmla="*/ 2147483647 w 4760"/>
              <a:gd name="T61" fmla="*/ 2147483647 h 4763"/>
              <a:gd name="T62" fmla="*/ 2147483647 w 4760"/>
              <a:gd name="T63" fmla="*/ 2147483647 h 4763"/>
              <a:gd name="T64" fmla="*/ 2147483647 w 4760"/>
              <a:gd name="T65" fmla="*/ 2147483647 h 4763"/>
              <a:gd name="T66" fmla="*/ 2147483647 w 4760"/>
              <a:gd name="T67" fmla="*/ 2147483647 h 4763"/>
              <a:gd name="T68" fmla="*/ 2147483647 w 4760"/>
              <a:gd name="T69" fmla="*/ 2147483647 h 4763"/>
              <a:gd name="T70" fmla="*/ 2147483647 w 4760"/>
              <a:gd name="T71" fmla="*/ 2147483647 h 4763"/>
              <a:gd name="T72" fmla="*/ 2147483647 w 4760"/>
              <a:gd name="T73" fmla="*/ 2147483647 h 4763"/>
              <a:gd name="T74" fmla="*/ 2147483647 w 4760"/>
              <a:gd name="T75" fmla="*/ 2147483647 h 4763"/>
              <a:gd name="T76" fmla="*/ 2147483647 w 4760"/>
              <a:gd name="T77" fmla="*/ 2147483647 h 4763"/>
              <a:gd name="T78" fmla="*/ 2147483647 w 4760"/>
              <a:gd name="T79" fmla="*/ 2147483647 h 4763"/>
              <a:gd name="T80" fmla="*/ 2147483647 w 4760"/>
              <a:gd name="T81" fmla="*/ 2147483647 h 4763"/>
              <a:gd name="T82" fmla="*/ 2147483647 w 4760"/>
              <a:gd name="T83" fmla="*/ 2147483647 h 4763"/>
              <a:gd name="T84" fmla="*/ 2147483647 w 4760"/>
              <a:gd name="T85" fmla="*/ 2147483647 h 4763"/>
              <a:gd name="T86" fmla="*/ 2147483647 w 4760"/>
              <a:gd name="T87" fmla="*/ 2147483647 h 4763"/>
              <a:gd name="T88" fmla="*/ 2147483647 w 4760"/>
              <a:gd name="T89" fmla="*/ 2147483647 h 4763"/>
              <a:gd name="T90" fmla="*/ 2147483647 w 4760"/>
              <a:gd name="T91" fmla="*/ 2147483647 h 4763"/>
              <a:gd name="T92" fmla="*/ 2147483647 w 4760"/>
              <a:gd name="T93" fmla="*/ 2147483647 h 4763"/>
              <a:gd name="T94" fmla="*/ 2147483647 w 4760"/>
              <a:gd name="T95" fmla="*/ 2147483647 h 4763"/>
              <a:gd name="T96" fmla="*/ 2147483647 w 4760"/>
              <a:gd name="T97" fmla="*/ 2147483647 h 4763"/>
              <a:gd name="T98" fmla="*/ 2147483647 w 4760"/>
              <a:gd name="T99" fmla="*/ 2147483647 h 4763"/>
              <a:gd name="T100" fmla="*/ 2147483647 w 4760"/>
              <a:gd name="T101" fmla="*/ 2147483647 h 4763"/>
              <a:gd name="T102" fmla="*/ 2147483647 w 4760"/>
              <a:gd name="T103" fmla="*/ 2147483647 h 4763"/>
              <a:gd name="T104" fmla="*/ 2147483647 w 4760"/>
              <a:gd name="T105" fmla="*/ 2147483647 h 4763"/>
              <a:gd name="T106" fmla="*/ 2147483647 w 4760"/>
              <a:gd name="T107" fmla="*/ 2147483647 h 4763"/>
              <a:gd name="T108" fmla="*/ 2147483647 w 4760"/>
              <a:gd name="T109" fmla="*/ 2147483647 h 4763"/>
              <a:gd name="T110" fmla="*/ 2147483647 w 4760"/>
              <a:gd name="T111" fmla="*/ 2147483647 h 4763"/>
              <a:gd name="T112" fmla="*/ 2147483647 w 4760"/>
              <a:gd name="T113" fmla="*/ 2147483647 h 4763"/>
              <a:gd name="T114" fmla="*/ 2147483647 w 4760"/>
              <a:gd name="T115" fmla="*/ 2147483647 h 4763"/>
              <a:gd name="T116" fmla="*/ 2147483647 w 4760"/>
              <a:gd name="T117" fmla="*/ 2147483647 h 4763"/>
              <a:gd name="T118" fmla="*/ 2147483647 w 4760"/>
              <a:gd name="T119" fmla="*/ 2147483647 h 4763"/>
              <a:gd name="T120" fmla="*/ 2147483647 w 4760"/>
              <a:gd name="T121" fmla="*/ 2147483647 h 4763"/>
              <a:gd name="T122" fmla="*/ 2147483647 w 4760"/>
              <a:gd name="T123" fmla="*/ 2147483647 h 476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4760"/>
              <a:gd name="T187" fmla="*/ 0 h 4763"/>
              <a:gd name="T188" fmla="*/ 4760 w 4760"/>
              <a:gd name="T189" fmla="*/ 4763 h 476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4760" h="4763">
                <a:moveTo>
                  <a:pt x="4475" y="765"/>
                </a:moveTo>
                <a:lnTo>
                  <a:pt x="4475" y="765"/>
                </a:lnTo>
                <a:lnTo>
                  <a:pt x="4460" y="767"/>
                </a:lnTo>
                <a:lnTo>
                  <a:pt x="4444" y="769"/>
                </a:lnTo>
                <a:lnTo>
                  <a:pt x="4429" y="771"/>
                </a:lnTo>
                <a:lnTo>
                  <a:pt x="4413" y="772"/>
                </a:lnTo>
                <a:lnTo>
                  <a:pt x="4382" y="771"/>
                </a:lnTo>
                <a:lnTo>
                  <a:pt x="4353" y="768"/>
                </a:lnTo>
                <a:lnTo>
                  <a:pt x="4323" y="762"/>
                </a:lnTo>
                <a:lnTo>
                  <a:pt x="4295" y="754"/>
                </a:lnTo>
                <a:lnTo>
                  <a:pt x="4266" y="743"/>
                </a:lnTo>
                <a:lnTo>
                  <a:pt x="4239" y="730"/>
                </a:lnTo>
                <a:lnTo>
                  <a:pt x="4211" y="716"/>
                </a:lnTo>
                <a:lnTo>
                  <a:pt x="4187" y="699"/>
                </a:lnTo>
                <a:lnTo>
                  <a:pt x="4162" y="682"/>
                </a:lnTo>
                <a:lnTo>
                  <a:pt x="4139" y="663"/>
                </a:lnTo>
                <a:lnTo>
                  <a:pt x="4116" y="641"/>
                </a:lnTo>
                <a:lnTo>
                  <a:pt x="4096" y="619"/>
                </a:lnTo>
                <a:lnTo>
                  <a:pt x="4077" y="595"/>
                </a:lnTo>
                <a:lnTo>
                  <a:pt x="4059" y="570"/>
                </a:lnTo>
                <a:lnTo>
                  <a:pt x="4044" y="545"/>
                </a:lnTo>
                <a:lnTo>
                  <a:pt x="4030" y="519"/>
                </a:lnTo>
                <a:lnTo>
                  <a:pt x="4018" y="492"/>
                </a:lnTo>
                <a:lnTo>
                  <a:pt x="4007" y="464"/>
                </a:lnTo>
                <a:lnTo>
                  <a:pt x="3999" y="437"/>
                </a:lnTo>
                <a:lnTo>
                  <a:pt x="3993" y="408"/>
                </a:lnTo>
                <a:lnTo>
                  <a:pt x="3989" y="381"/>
                </a:lnTo>
                <a:lnTo>
                  <a:pt x="3987" y="353"/>
                </a:lnTo>
                <a:lnTo>
                  <a:pt x="3988" y="325"/>
                </a:lnTo>
                <a:lnTo>
                  <a:pt x="3992" y="298"/>
                </a:lnTo>
                <a:lnTo>
                  <a:pt x="3998" y="271"/>
                </a:lnTo>
                <a:lnTo>
                  <a:pt x="4006" y="245"/>
                </a:lnTo>
                <a:lnTo>
                  <a:pt x="4012" y="232"/>
                </a:lnTo>
                <a:lnTo>
                  <a:pt x="4018" y="218"/>
                </a:lnTo>
                <a:lnTo>
                  <a:pt x="4024" y="207"/>
                </a:lnTo>
                <a:lnTo>
                  <a:pt x="4032" y="194"/>
                </a:lnTo>
                <a:lnTo>
                  <a:pt x="4040" y="182"/>
                </a:lnTo>
                <a:lnTo>
                  <a:pt x="4049" y="171"/>
                </a:lnTo>
                <a:lnTo>
                  <a:pt x="4059" y="159"/>
                </a:lnTo>
                <a:lnTo>
                  <a:pt x="4070" y="148"/>
                </a:lnTo>
                <a:lnTo>
                  <a:pt x="4089" y="129"/>
                </a:lnTo>
                <a:lnTo>
                  <a:pt x="4112" y="114"/>
                </a:lnTo>
                <a:lnTo>
                  <a:pt x="4134" y="101"/>
                </a:lnTo>
                <a:lnTo>
                  <a:pt x="4159" y="89"/>
                </a:lnTo>
                <a:lnTo>
                  <a:pt x="4184" y="81"/>
                </a:lnTo>
                <a:lnTo>
                  <a:pt x="4210" y="74"/>
                </a:lnTo>
                <a:lnTo>
                  <a:pt x="4238" y="70"/>
                </a:lnTo>
                <a:lnTo>
                  <a:pt x="4265" y="68"/>
                </a:lnTo>
                <a:lnTo>
                  <a:pt x="4293" y="68"/>
                </a:lnTo>
                <a:lnTo>
                  <a:pt x="4322" y="71"/>
                </a:lnTo>
                <a:lnTo>
                  <a:pt x="4350" y="76"/>
                </a:lnTo>
                <a:lnTo>
                  <a:pt x="4380" y="83"/>
                </a:lnTo>
                <a:lnTo>
                  <a:pt x="4409" y="93"/>
                </a:lnTo>
                <a:lnTo>
                  <a:pt x="4436" y="104"/>
                </a:lnTo>
                <a:lnTo>
                  <a:pt x="4464" y="119"/>
                </a:lnTo>
                <a:lnTo>
                  <a:pt x="4492" y="135"/>
                </a:lnTo>
                <a:lnTo>
                  <a:pt x="4439" y="214"/>
                </a:lnTo>
                <a:lnTo>
                  <a:pt x="4413" y="198"/>
                </a:lnTo>
                <a:lnTo>
                  <a:pt x="4388" y="185"/>
                </a:lnTo>
                <a:lnTo>
                  <a:pt x="4363" y="176"/>
                </a:lnTo>
                <a:lnTo>
                  <a:pt x="4338" y="167"/>
                </a:lnTo>
                <a:lnTo>
                  <a:pt x="4315" y="163"/>
                </a:lnTo>
                <a:lnTo>
                  <a:pt x="4292" y="160"/>
                </a:lnTo>
                <a:lnTo>
                  <a:pt x="4271" y="159"/>
                </a:lnTo>
                <a:lnTo>
                  <a:pt x="4249" y="161"/>
                </a:lnTo>
                <a:lnTo>
                  <a:pt x="4229" y="165"/>
                </a:lnTo>
                <a:lnTo>
                  <a:pt x="4210" y="171"/>
                </a:lnTo>
                <a:lnTo>
                  <a:pt x="4191" y="178"/>
                </a:lnTo>
                <a:lnTo>
                  <a:pt x="4175" y="188"/>
                </a:lnTo>
                <a:lnTo>
                  <a:pt x="4159" y="198"/>
                </a:lnTo>
                <a:lnTo>
                  <a:pt x="4145" y="210"/>
                </a:lnTo>
                <a:lnTo>
                  <a:pt x="4132" y="224"/>
                </a:lnTo>
                <a:lnTo>
                  <a:pt x="4120" y="240"/>
                </a:lnTo>
                <a:lnTo>
                  <a:pt x="4109" y="255"/>
                </a:lnTo>
                <a:lnTo>
                  <a:pt x="4101" y="273"/>
                </a:lnTo>
                <a:lnTo>
                  <a:pt x="4094" y="292"/>
                </a:lnTo>
                <a:lnTo>
                  <a:pt x="4089" y="311"/>
                </a:lnTo>
                <a:lnTo>
                  <a:pt x="4086" y="331"/>
                </a:lnTo>
                <a:lnTo>
                  <a:pt x="4084" y="353"/>
                </a:lnTo>
                <a:lnTo>
                  <a:pt x="4084" y="374"/>
                </a:lnTo>
                <a:lnTo>
                  <a:pt x="4087" y="395"/>
                </a:lnTo>
                <a:lnTo>
                  <a:pt x="4090" y="418"/>
                </a:lnTo>
                <a:lnTo>
                  <a:pt x="4097" y="441"/>
                </a:lnTo>
                <a:lnTo>
                  <a:pt x="4106" y="463"/>
                </a:lnTo>
                <a:lnTo>
                  <a:pt x="4116" y="486"/>
                </a:lnTo>
                <a:lnTo>
                  <a:pt x="4130" y="509"/>
                </a:lnTo>
                <a:lnTo>
                  <a:pt x="4146" y="532"/>
                </a:lnTo>
                <a:lnTo>
                  <a:pt x="4164" y="555"/>
                </a:lnTo>
                <a:lnTo>
                  <a:pt x="4184" y="576"/>
                </a:lnTo>
                <a:lnTo>
                  <a:pt x="4201" y="591"/>
                </a:lnTo>
                <a:lnTo>
                  <a:pt x="4217" y="606"/>
                </a:lnTo>
                <a:lnTo>
                  <a:pt x="4234" y="619"/>
                </a:lnTo>
                <a:lnTo>
                  <a:pt x="4252" y="629"/>
                </a:lnTo>
                <a:lnTo>
                  <a:pt x="4270" y="640"/>
                </a:lnTo>
                <a:lnTo>
                  <a:pt x="4286" y="648"/>
                </a:lnTo>
                <a:lnTo>
                  <a:pt x="4304" y="657"/>
                </a:lnTo>
                <a:lnTo>
                  <a:pt x="4322" y="663"/>
                </a:lnTo>
                <a:lnTo>
                  <a:pt x="4340" y="667"/>
                </a:lnTo>
                <a:lnTo>
                  <a:pt x="4357" y="671"/>
                </a:lnTo>
                <a:lnTo>
                  <a:pt x="4374" y="674"/>
                </a:lnTo>
                <a:lnTo>
                  <a:pt x="4391" y="676"/>
                </a:lnTo>
                <a:lnTo>
                  <a:pt x="4407" y="676"/>
                </a:lnTo>
                <a:lnTo>
                  <a:pt x="4424" y="676"/>
                </a:lnTo>
                <a:lnTo>
                  <a:pt x="4439" y="674"/>
                </a:lnTo>
                <a:lnTo>
                  <a:pt x="4455" y="671"/>
                </a:lnTo>
                <a:lnTo>
                  <a:pt x="4475" y="765"/>
                </a:lnTo>
                <a:close/>
                <a:moveTo>
                  <a:pt x="2669" y="2745"/>
                </a:moveTo>
                <a:lnTo>
                  <a:pt x="2669" y="2745"/>
                </a:lnTo>
                <a:lnTo>
                  <a:pt x="2676" y="2780"/>
                </a:lnTo>
                <a:lnTo>
                  <a:pt x="2681" y="2814"/>
                </a:lnTo>
                <a:lnTo>
                  <a:pt x="2686" y="2849"/>
                </a:lnTo>
                <a:lnTo>
                  <a:pt x="2688" y="2884"/>
                </a:lnTo>
                <a:lnTo>
                  <a:pt x="2498" y="2884"/>
                </a:lnTo>
                <a:lnTo>
                  <a:pt x="2496" y="2857"/>
                </a:lnTo>
                <a:lnTo>
                  <a:pt x="2492" y="2831"/>
                </a:lnTo>
                <a:lnTo>
                  <a:pt x="2669" y="2745"/>
                </a:lnTo>
                <a:close/>
                <a:moveTo>
                  <a:pt x="2688" y="2979"/>
                </a:moveTo>
                <a:lnTo>
                  <a:pt x="2688" y="2979"/>
                </a:lnTo>
                <a:lnTo>
                  <a:pt x="2685" y="3020"/>
                </a:lnTo>
                <a:lnTo>
                  <a:pt x="2680" y="3060"/>
                </a:lnTo>
                <a:lnTo>
                  <a:pt x="2673" y="3101"/>
                </a:lnTo>
                <a:lnTo>
                  <a:pt x="2664" y="3139"/>
                </a:lnTo>
                <a:lnTo>
                  <a:pt x="2654" y="3178"/>
                </a:lnTo>
                <a:lnTo>
                  <a:pt x="2642" y="3215"/>
                </a:lnTo>
                <a:lnTo>
                  <a:pt x="2628" y="3251"/>
                </a:lnTo>
                <a:lnTo>
                  <a:pt x="2613" y="3287"/>
                </a:lnTo>
                <a:lnTo>
                  <a:pt x="2596" y="3323"/>
                </a:lnTo>
                <a:lnTo>
                  <a:pt x="2578" y="3357"/>
                </a:lnTo>
                <a:lnTo>
                  <a:pt x="2558" y="3390"/>
                </a:lnTo>
                <a:lnTo>
                  <a:pt x="2536" y="3422"/>
                </a:lnTo>
                <a:lnTo>
                  <a:pt x="2514" y="3453"/>
                </a:lnTo>
                <a:lnTo>
                  <a:pt x="2490" y="3483"/>
                </a:lnTo>
                <a:lnTo>
                  <a:pt x="2464" y="3511"/>
                </a:lnTo>
                <a:lnTo>
                  <a:pt x="2438" y="3540"/>
                </a:lnTo>
                <a:lnTo>
                  <a:pt x="2409" y="3566"/>
                </a:lnTo>
                <a:lnTo>
                  <a:pt x="2381" y="3591"/>
                </a:lnTo>
                <a:lnTo>
                  <a:pt x="2351" y="3616"/>
                </a:lnTo>
                <a:lnTo>
                  <a:pt x="2320" y="3638"/>
                </a:lnTo>
                <a:lnTo>
                  <a:pt x="2287" y="3660"/>
                </a:lnTo>
                <a:lnTo>
                  <a:pt x="2255" y="3679"/>
                </a:lnTo>
                <a:lnTo>
                  <a:pt x="2220" y="3698"/>
                </a:lnTo>
                <a:lnTo>
                  <a:pt x="2185" y="3714"/>
                </a:lnTo>
                <a:lnTo>
                  <a:pt x="2149" y="3730"/>
                </a:lnTo>
                <a:lnTo>
                  <a:pt x="2112" y="3743"/>
                </a:lnTo>
                <a:lnTo>
                  <a:pt x="2075" y="3755"/>
                </a:lnTo>
                <a:lnTo>
                  <a:pt x="2037" y="3766"/>
                </a:lnTo>
                <a:lnTo>
                  <a:pt x="1998" y="3774"/>
                </a:lnTo>
                <a:lnTo>
                  <a:pt x="1959" y="3781"/>
                </a:lnTo>
                <a:lnTo>
                  <a:pt x="1919" y="3786"/>
                </a:lnTo>
                <a:lnTo>
                  <a:pt x="1878" y="3789"/>
                </a:lnTo>
                <a:lnTo>
                  <a:pt x="1878" y="3599"/>
                </a:lnTo>
                <a:lnTo>
                  <a:pt x="1909" y="3596"/>
                </a:lnTo>
                <a:lnTo>
                  <a:pt x="1940" y="3592"/>
                </a:lnTo>
                <a:lnTo>
                  <a:pt x="1970" y="3586"/>
                </a:lnTo>
                <a:lnTo>
                  <a:pt x="1999" y="3579"/>
                </a:lnTo>
                <a:lnTo>
                  <a:pt x="2028" y="3571"/>
                </a:lnTo>
                <a:lnTo>
                  <a:pt x="2056" y="3561"/>
                </a:lnTo>
                <a:lnTo>
                  <a:pt x="2084" y="3551"/>
                </a:lnTo>
                <a:lnTo>
                  <a:pt x="2111" y="3539"/>
                </a:lnTo>
                <a:lnTo>
                  <a:pt x="2138" y="3526"/>
                </a:lnTo>
                <a:lnTo>
                  <a:pt x="2163" y="3511"/>
                </a:lnTo>
                <a:lnTo>
                  <a:pt x="2189" y="3497"/>
                </a:lnTo>
                <a:lnTo>
                  <a:pt x="2213" y="3481"/>
                </a:lnTo>
                <a:lnTo>
                  <a:pt x="2237" y="3463"/>
                </a:lnTo>
                <a:lnTo>
                  <a:pt x="2259" y="3445"/>
                </a:lnTo>
                <a:lnTo>
                  <a:pt x="2282" y="3426"/>
                </a:lnTo>
                <a:lnTo>
                  <a:pt x="2303" y="3406"/>
                </a:lnTo>
                <a:lnTo>
                  <a:pt x="2324" y="3384"/>
                </a:lnTo>
                <a:lnTo>
                  <a:pt x="2343" y="3362"/>
                </a:lnTo>
                <a:lnTo>
                  <a:pt x="2362" y="3339"/>
                </a:lnTo>
                <a:lnTo>
                  <a:pt x="2378" y="3315"/>
                </a:lnTo>
                <a:lnTo>
                  <a:pt x="2395" y="3291"/>
                </a:lnTo>
                <a:lnTo>
                  <a:pt x="2410" y="3266"/>
                </a:lnTo>
                <a:lnTo>
                  <a:pt x="2425" y="3239"/>
                </a:lnTo>
                <a:lnTo>
                  <a:pt x="2438" y="3213"/>
                </a:lnTo>
                <a:lnTo>
                  <a:pt x="2449" y="3186"/>
                </a:lnTo>
                <a:lnTo>
                  <a:pt x="2460" y="3159"/>
                </a:lnTo>
                <a:lnTo>
                  <a:pt x="2470" y="3130"/>
                </a:lnTo>
                <a:lnTo>
                  <a:pt x="2478" y="3101"/>
                </a:lnTo>
                <a:lnTo>
                  <a:pt x="2485" y="3071"/>
                </a:lnTo>
                <a:lnTo>
                  <a:pt x="2491" y="3041"/>
                </a:lnTo>
                <a:lnTo>
                  <a:pt x="2495" y="3010"/>
                </a:lnTo>
                <a:lnTo>
                  <a:pt x="2498" y="2979"/>
                </a:lnTo>
                <a:lnTo>
                  <a:pt x="2688" y="2979"/>
                </a:lnTo>
                <a:close/>
                <a:moveTo>
                  <a:pt x="1783" y="3789"/>
                </a:moveTo>
                <a:lnTo>
                  <a:pt x="1783" y="3789"/>
                </a:lnTo>
                <a:lnTo>
                  <a:pt x="1743" y="3786"/>
                </a:lnTo>
                <a:lnTo>
                  <a:pt x="1703" y="3781"/>
                </a:lnTo>
                <a:lnTo>
                  <a:pt x="1663" y="3774"/>
                </a:lnTo>
                <a:lnTo>
                  <a:pt x="1624" y="3766"/>
                </a:lnTo>
                <a:lnTo>
                  <a:pt x="1586" y="3755"/>
                </a:lnTo>
                <a:lnTo>
                  <a:pt x="1548" y="3743"/>
                </a:lnTo>
                <a:lnTo>
                  <a:pt x="1511" y="3729"/>
                </a:lnTo>
                <a:lnTo>
                  <a:pt x="1476" y="3713"/>
                </a:lnTo>
                <a:lnTo>
                  <a:pt x="1440" y="3697"/>
                </a:lnTo>
                <a:lnTo>
                  <a:pt x="1407" y="3679"/>
                </a:lnTo>
                <a:lnTo>
                  <a:pt x="1374" y="3659"/>
                </a:lnTo>
                <a:lnTo>
                  <a:pt x="1342" y="3637"/>
                </a:lnTo>
                <a:lnTo>
                  <a:pt x="1310" y="3615"/>
                </a:lnTo>
                <a:lnTo>
                  <a:pt x="1280" y="3590"/>
                </a:lnTo>
                <a:lnTo>
                  <a:pt x="1251" y="3565"/>
                </a:lnTo>
                <a:lnTo>
                  <a:pt x="1223" y="3539"/>
                </a:lnTo>
                <a:lnTo>
                  <a:pt x="1197" y="3510"/>
                </a:lnTo>
                <a:lnTo>
                  <a:pt x="1172" y="3482"/>
                </a:lnTo>
                <a:lnTo>
                  <a:pt x="1148" y="3452"/>
                </a:lnTo>
                <a:lnTo>
                  <a:pt x="1126" y="3420"/>
                </a:lnTo>
                <a:lnTo>
                  <a:pt x="1104" y="3388"/>
                </a:lnTo>
                <a:lnTo>
                  <a:pt x="1084" y="3355"/>
                </a:lnTo>
                <a:lnTo>
                  <a:pt x="1066" y="3321"/>
                </a:lnTo>
                <a:lnTo>
                  <a:pt x="1048" y="3286"/>
                </a:lnTo>
                <a:lnTo>
                  <a:pt x="1034" y="3250"/>
                </a:lnTo>
                <a:lnTo>
                  <a:pt x="1020" y="3213"/>
                </a:lnTo>
                <a:lnTo>
                  <a:pt x="1008" y="3177"/>
                </a:lnTo>
                <a:lnTo>
                  <a:pt x="997" y="3139"/>
                </a:lnTo>
                <a:lnTo>
                  <a:pt x="989" y="3099"/>
                </a:lnTo>
                <a:lnTo>
                  <a:pt x="982" y="3060"/>
                </a:lnTo>
                <a:lnTo>
                  <a:pt x="977" y="3020"/>
                </a:lnTo>
                <a:lnTo>
                  <a:pt x="974" y="2979"/>
                </a:lnTo>
                <a:lnTo>
                  <a:pt x="1165" y="2979"/>
                </a:lnTo>
                <a:lnTo>
                  <a:pt x="1167" y="3010"/>
                </a:lnTo>
                <a:lnTo>
                  <a:pt x="1172" y="3041"/>
                </a:lnTo>
                <a:lnTo>
                  <a:pt x="1177" y="3071"/>
                </a:lnTo>
                <a:lnTo>
                  <a:pt x="1184" y="3099"/>
                </a:lnTo>
                <a:lnTo>
                  <a:pt x="1192" y="3129"/>
                </a:lnTo>
                <a:lnTo>
                  <a:pt x="1202" y="3158"/>
                </a:lnTo>
                <a:lnTo>
                  <a:pt x="1212" y="3185"/>
                </a:lnTo>
                <a:lnTo>
                  <a:pt x="1224" y="3212"/>
                </a:lnTo>
                <a:lnTo>
                  <a:pt x="1237" y="3238"/>
                </a:lnTo>
                <a:lnTo>
                  <a:pt x="1251" y="3264"/>
                </a:lnTo>
                <a:lnTo>
                  <a:pt x="1267" y="3291"/>
                </a:lnTo>
                <a:lnTo>
                  <a:pt x="1282" y="3314"/>
                </a:lnTo>
                <a:lnTo>
                  <a:pt x="1300" y="3338"/>
                </a:lnTo>
                <a:lnTo>
                  <a:pt x="1318" y="3361"/>
                </a:lnTo>
                <a:lnTo>
                  <a:pt x="1338" y="3383"/>
                </a:lnTo>
                <a:lnTo>
                  <a:pt x="1358" y="3405"/>
                </a:lnTo>
                <a:lnTo>
                  <a:pt x="1378" y="3425"/>
                </a:lnTo>
                <a:lnTo>
                  <a:pt x="1401" y="3444"/>
                </a:lnTo>
                <a:lnTo>
                  <a:pt x="1424" y="3463"/>
                </a:lnTo>
                <a:lnTo>
                  <a:pt x="1447" y="3479"/>
                </a:lnTo>
                <a:lnTo>
                  <a:pt x="1472" y="3496"/>
                </a:lnTo>
                <a:lnTo>
                  <a:pt x="1497" y="3511"/>
                </a:lnTo>
                <a:lnTo>
                  <a:pt x="1523" y="3526"/>
                </a:lnTo>
                <a:lnTo>
                  <a:pt x="1549" y="3539"/>
                </a:lnTo>
                <a:lnTo>
                  <a:pt x="1577" y="3551"/>
                </a:lnTo>
                <a:lnTo>
                  <a:pt x="1605" y="3561"/>
                </a:lnTo>
                <a:lnTo>
                  <a:pt x="1634" y="3571"/>
                </a:lnTo>
                <a:lnTo>
                  <a:pt x="1662" y="3579"/>
                </a:lnTo>
                <a:lnTo>
                  <a:pt x="1692" y="3586"/>
                </a:lnTo>
                <a:lnTo>
                  <a:pt x="1722" y="3592"/>
                </a:lnTo>
                <a:lnTo>
                  <a:pt x="1752" y="3596"/>
                </a:lnTo>
                <a:lnTo>
                  <a:pt x="1783" y="3599"/>
                </a:lnTo>
                <a:lnTo>
                  <a:pt x="1783" y="3789"/>
                </a:lnTo>
                <a:close/>
                <a:moveTo>
                  <a:pt x="974" y="2884"/>
                </a:moveTo>
                <a:lnTo>
                  <a:pt x="974" y="2884"/>
                </a:lnTo>
                <a:lnTo>
                  <a:pt x="977" y="2844"/>
                </a:lnTo>
                <a:lnTo>
                  <a:pt x="982" y="2804"/>
                </a:lnTo>
                <a:lnTo>
                  <a:pt x="989" y="2763"/>
                </a:lnTo>
                <a:lnTo>
                  <a:pt x="997" y="2725"/>
                </a:lnTo>
                <a:lnTo>
                  <a:pt x="1008" y="2686"/>
                </a:lnTo>
                <a:lnTo>
                  <a:pt x="1020" y="2649"/>
                </a:lnTo>
                <a:lnTo>
                  <a:pt x="1034" y="2612"/>
                </a:lnTo>
                <a:lnTo>
                  <a:pt x="1050" y="2577"/>
                </a:lnTo>
                <a:lnTo>
                  <a:pt x="1066" y="2541"/>
                </a:lnTo>
                <a:lnTo>
                  <a:pt x="1085" y="2507"/>
                </a:lnTo>
                <a:lnTo>
                  <a:pt x="1104" y="2475"/>
                </a:lnTo>
                <a:lnTo>
                  <a:pt x="1126" y="2441"/>
                </a:lnTo>
                <a:lnTo>
                  <a:pt x="1149" y="2411"/>
                </a:lnTo>
                <a:lnTo>
                  <a:pt x="1173" y="2381"/>
                </a:lnTo>
                <a:lnTo>
                  <a:pt x="1198" y="2352"/>
                </a:lnTo>
                <a:lnTo>
                  <a:pt x="1225" y="2324"/>
                </a:lnTo>
                <a:lnTo>
                  <a:pt x="1253" y="2298"/>
                </a:lnTo>
                <a:lnTo>
                  <a:pt x="1281" y="2273"/>
                </a:lnTo>
                <a:lnTo>
                  <a:pt x="1312" y="2248"/>
                </a:lnTo>
                <a:lnTo>
                  <a:pt x="1343" y="2225"/>
                </a:lnTo>
                <a:lnTo>
                  <a:pt x="1375" y="2205"/>
                </a:lnTo>
                <a:lnTo>
                  <a:pt x="1408" y="2185"/>
                </a:lnTo>
                <a:lnTo>
                  <a:pt x="1443" y="2166"/>
                </a:lnTo>
                <a:lnTo>
                  <a:pt x="1477" y="2149"/>
                </a:lnTo>
                <a:lnTo>
                  <a:pt x="1513" y="2134"/>
                </a:lnTo>
                <a:lnTo>
                  <a:pt x="1549" y="2121"/>
                </a:lnTo>
                <a:lnTo>
                  <a:pt x="1587" y="2109"/>
                </a:lnTo>
                <a:lnTo>
                  <a:pt x="1625" y="2098"/>
                </a:lnTo>
                <a:lnTo>
                  <a:pt x="1663" y="2090"/>
                </a:lnTo>
                <a:lnTo>
                  <a:pt x="1703" y="2083"/>
                </a:lnTo>
                <a:lnTo>
                  <a:pt x="1743" y="2078"/>
                </a:lnTo>
                <a:lnTo>
                  <a:pt x="1783" y="2075"/>
                </a:lnTo>
                <a:lnTo>
                  <a:pt x="1783" y="2265"/>
                </a:lnTo>
                <a:lnTo>
                  <a:pt x="1752" y="2268"/>
                </a:lnTo>
                <a:lnTo>
                  <a:pt x="1723" y="2272"/>
                </a:lnTo>
                <a:lnTo>
                  <a:pt x="1693" y="2278"/>
                </a:lnTo>
                <a:lnTo>
                  <a:pt x="1663" y="2285"/>
                </a:lnTo>
                <a:lnTo>
                  <a:pt x="1634" y="2293"/>
                </a:lnTo>
                <a:lnTo>
                  <a:pt x="1605" y="2303"/>
                </a:lnTo>
                <a:lnTo>
                  <a:pt x="1578" y="2313"/>
                </a:lnTo>
                <a:lnTo>
                  <a:pt x="1551" y="2325"/>
                </a:lnTo>
                <a:lnTo>
                  <a:pt x="1525" y="2338"/>
                </a:lnTo>
                <a:lnTo>
                  <a:pt x="1498" y="2352"/>
                </a:lnTo>
                <a:lnTo>
                  <a:pt x="1473" y="2367"/>
                </a:lnTo>
                <a:lnTo>
                  <a:pt x="1449" y="2383"/>
                </a:lnTo>
                <a:lnTo>
                  <a:pt x="1425" y="2401"/>
                </a:lnTo>
                <a:lnTo>
                  <a:pt x="1402" y="2419"/>
                </a:lnTo>
                <a:lnTo>
                  <a:pt x="1380" y="2438"/>
                </a:lnTo>
                <a:lnTo>
                  <a:pt x="1359" y="2459"/>
                </a:lnTo>
                <a:lnTo>
                  <a:pt x="1338" y="2479"/>
                </a:lnTo>
                <a:lnTo>
                  <a:pt x="1319" y="2502"/>
                </a:lnTo>
                <a:lnTo>
                  <a:pt x="1301" y="2525"/>
                </a:lnTo>
                <a:lnTo>
                  <a:pt x="1284" y="2548"/>
                </a:lnTo>
                <a:lnTo>
                  <a:pt x="1267" y="2573"/>
                </a:lnTo>
                <a:lnTo>
                  <a:pt x="1251" y="2598"/>
                </a:lnTo>
                <a:lnTo>
                  <a:pt x="1237" y="2624"/>
                </a:lnTo>
                <a:lnTo>
                  <a:pt x="1224" y="2650"/>
                </a:lnTo>
                <a:lnTo>
                  <a:pt x="1212" y="2678"/>
                </a:lnTo>
                <a:lnTo>
                  <a:pt x="1202" y="2706"/>
                </a:lnTo>
                <a:lnTo>
                  <a:pt x="1192" y="2735"/>
                </a:lnTo>
                <a:lnTo>
                  <a:pt x="1184" y="2763"/>
                </a:lnTo>
                <a:lnTo>
                  <a:pt x="1177" y="2793"/>
                </a:lnTo>
                <a:lnTo>
                  <a:pt x="1172" y="2823"/>
                </a:lnTo>
                <a:lnTo>
                  <a:pt x="1167" y="2854"/>
                </a:lnTo>
                <a:lnTo>
                  <a:pt x="1165" y="2884"/>
                </a:lnTo>
                <a:lnTo>
                  <a:pt x="974" y="2884"/>
                </a:lnTo>
                <a:close/>
                <a:moveTo>
                  <a:pt x="3081" y="2436"/>
                </a:moveTo>
                <a:lnTo>
                  <a:pt x="3081" y="2436"/>
                </a:lnTo>
                <a:lnTo>
                  <a:pt x="3101" y="2488"/>
                </a:lnTo>
                <a:lnTo>
                  <a:pt x="3118" y="2542"/>
                </a:lnTo>
                <a:lnTo>
                  <a:pt x="3133" y="2597"/>
                </a:lnTo>
                <a:lnTo>
                  <a:pt x="3146" y="2653"/>
                </a:lnTo>
                <a:lnTo>
                  <a:pt x="3157" y="2710"/>
                </a:lnTo>
                <a:lnTo>
                  <a:pt x="3165" y="2767"/>
                </a:lnTo>
                <a:lnTo>
                  <a:pt x="3171" y="2825"/>
                </a:lnTo>
                <a:lnTo>
                  <a:pt x="3175" y="2884"/>
                </a:lnTo>
                <a:lnTo>
                  <a:pt x="2985" y="2884"/>
                </a:lnTo>
                <a:lnTo>
                  <a:pt x="2983" y="2845"/>
                </a:lnTo>
                <a:lnTo>
                  <a:pt x="2979" y="2806"/>
                </a:lnTo>
                <a:lnTo>
                  <a:pt x="2974" y="2768"/>
                </a:lnTo>
                <a:lnTo>
                  <a:pt x="2968" y="2730"/>
                </a:lnTo>
                <a:lnTo>
                  <a:pt x="2961" y="2692"/>
                </a:lnTo>
                <a:lnTo>
                  <a:pt x="2953" y="2654"/>
                </a:lnTo>
                <a:lnTo>
                  <a:pt x="2942" y="2617"/>
                </a:lnTo>
                <a:lnTo>
                  <a:pt x="2932" y="2582"/>
                </a:lnTo>
                <a:lnTo>
                  <a:pt x="3081" y="2436"/>
                </a:lnTo>
                <a:close/>
                <a:moveTo>
                  <a:pt x="3175" y="2979"/>
                </a:moveTo>
                <a:lnTo>
                  <a:pt x="3175" y="2979"/>
                </a:lnTo>
                <a:lnTo>
                  <a:pt x="3174" y="3013"/>
                </a:lnTo>
                <a:lnTo>
                  <a:pt x="3171" y="3045"/>
                </a:lnTo>
                <a:lnTo>
                  <a:pt x="3168" y="3078"/>
                </a:lnTo>
                <a:lnTo>
                  <a:pt x="3164" y="3110"/>
                </a:lnTo>
                <a:lnTo>
                  <a:pt x="3159" y="3142"/>
                </a:lnTo>
                <a:lnTo>
                  <a:pt x="3154" y="3174"/>
                </a:lnTo>
                <a:lnTo>
                  <a:pt x="3148" y="3205"/>
                </a:lnTo>
                <a:lnTo>
                  <a:pt x="3142" y="3237"/>
                </a:lnTo>
                <a:lnTo>
                  <a:pt x="3133" y="3268"/>
                </a:lnTo>
                <a:lnTo>
                  <a:pt x="3125" y="3299"/>
                </a:lnTo>
                <a:lnTo>
                  <a:pt x="3117" y="3329"/>
                </a:lnTo>
                <a:lnTo>
                  <a:pt x="3106" y="3359"/>
                </a:lnTo>
                <a:lnTo>
                  <a:pt x="3097" y="3389"/>
                </a:lnTo>
                <a:lnTo>
                  <a:pt x="3085" y="3419"/>
                </a:lnTo>
                <a:lnTo>
                  <a:pt x="3074" y="3447"/>
                </a:lnTo>
                <a:lnTo>
                  <a:pt x="3061" y="3477"/>
                </a:lnTo>
                <a:lnTo>
                  <a:pt x="3048" y="3504"/>
                </a:lnTo>
                <a:lnTo>
                  <a:pt x="3035" y="3533"/>
                </a:lnTo>
                <a:lnTo>
                  <a:pt x="3021" y="3561"/>
                </a:lnTo>
                <a:lnTo>
                  <a:pt x="3005" y="3589"/>
                </a:lnTo>
                <a:lnTo>
                  <a:pt x="2990" y="3615"/>
                </a:lnTo>
                <a:lnTo>
                  <a:pt x="2974" y="3642"/>
                </a:lnTo>
                <a:lnTo>
                  <a:pt x="2956" y="3668"/>
                </a:lnTo>
                <a:lnTo>
                  <a:pt x="2940" y="3693"/>
                </a:lnTo>
                <a:lnTo>
                  <a:pt x="2903" y="3744"/>
                </a:lnTo>
                <a:lnTo>
                  <a:pt x="2865" y="3792"/>
                </a:lnTo>
                <a:lnTo>
                  <a:pt x="2825" y="3839"/>
                </a:lnTo>
                <a:lnTo>
                  <a:pt x="2782" y="3883"/>
                </a:lnTo>
                <a:lnTo>
                  <a:pt x="2737" y="3926"/>
                </a:lnTo>
                <a:lnTo>
                  <a:pt x="2690" y="3966"/>
                </a:lnTo>
                <a:lnTo>
                  <a:pt x="2642" y="4005"/>
                </a:lnTo>
                <a:lnTo>
                  <a:pt x="2592" y="4041"/>
                </a:lnTo>
                <a:lnTo>
                  <a:pt x="2566" y="4059"/>
                </a:lnTo>
                <a:lnTo>
                  <a:pt x="2540" y="4075"/>
                </a:lnTo>
                <a:lnTo>
                  <a:pt x="2514" y="4091"/>
                </a:lnTo>
                <a:lnTo>
                  <a:pt x="2486" y="4106"/>
                </a:lnTo>
                <a:lnTo>
                  <a:pt x="2459" y="4122"/>
                </a:lnTo>
                <a:lnTo>
                  <a:pt x="2432" y="4136"/>
                </a:lnTo>
                <a:lnTo>
                  <a:pt x="2403" y="4149"/>
                </a:lnTo>
                <a:lnTo>
                  <a:pt x="2375" y="4162"/>
                </a:lnTo>
                <a:lnTo>
                  <a:pt x="2346" y="4175"/>
                </a:lnTo>
                <a:lnTo>
                  <a:pt x="2316" y="4186"/>
                </a:lnTo>
                <a:lnTo>
                  <a:pt x="2288" y="4198"/>
                </a:lnTo>
                <a:lnTo>
                  <a:pt x="2257" y="4207"/>
                </a:lnTo>
                <a:lnTo>
                  <a:pt x="2227" y="4218"/>
                </a:lnTo>
                <a:lnTo>
                  <a:pt x="2197" y="4226"/>
                </a:lnTo>
                <a:lnTo>
                  <a:pt x="2167" y="4235"/>
                </a:lnTo>
                <a:lnTo>
                  <a:pt x="2136" y="4243"/>
                </a:lnTo>
                <a:lnTo>
                  <a:pt x="2104" y="4249"/>
                </a:lnTo>
                <a:lnTo>
                  <a:pt x="2073" y="4255"/>
                </a:lnTo>
                <a:lnTo>
                  <a:pt x="2041" y="4261"/>
                </a:lnTo>
                <a:lnTo>
                  <a:pt x="2009" y="4265"/>
                </a:lnTo>
                <a:lnTo>
                  <a:pt x="1977" y="4269"/>
                </a:lnTo>
                <a:lnTo>
                  <a:pt x="1944" y="4273"/>
                </a:lnTo>
                <a:lnTo>
                  <a:pt x="1912" y="4275"/>
                </a:lnTo>
                <a:lnTo>
                  <a:pt x="1878" y="4276"/>
                </a:lnTo>
                <a:lnTo>
                  <a:pt x="1878" y="4086"/>
                </a:lnTo>
                <a:lnTo>
                  <a:pt x="1934" y="4083"/>
                </a:lnTo>
                <a:lnTo>
                  <a:pt x="1990" y="4077"/>
                </a:lnTo>
                <a:lnTo>
                  <a:pt x="2043" y="4067"/>
                </a:lnTo>
                <a:lnTo>
                  <a:pt x="2097" y="4056"/>
                </a:lnTo>
                <a:lnTo>
                  <a:pt x="2150" y="4042"/>
                </a:lnTo>
                <a:lnTo>
                  <a:pt x="2201" y="4027"/>
                </a:lnTo>
                <a:lnTo>
                  <a:pt x="2251" y="4008"/>
                </a:lnTo>
                <a:lnTo>
                  <a:pt x="2301" y="3988"/>
                </a:lnTo>
                <a:lnTo>
                  <a:pt x="2349" y="3965"/>
                </a:lnTo>
                <a:lnTo>
                  <a:pt x="2396" y="3940"/>
                </a:lnTo>
                <a:lnTo>
                  <a:pt x="2441" y="3913"/>
                </a:lnTo>
                <a:lnTo>
                  <a:pt x="2485" y="3883"/>
                </a:lnTo>
                <a:lnTo>
                  <a:pt x="2528" y="3852"/>
                </a:lnTo>
                <a:lnTo>
                  <a:pt x="2569" y="3820"/>
                </a:lnTo>
                <a:lnTo>
                  <a:pt x="2610" y="3786"/>
                </a:lnTo>
                <a:lnTo>
                  <a:pt x="2648" y="3749"/>
                </a:lnTo>
                <a:lnTo>
                  <a:pt x="2683" y="3711"/>
                </a:lnTo>
                <a:lnTo>
                  <a:pt x="2719" y="3672"/>
                </a:lnTo>
                <a:lnTo>
                  <a:pt x="2751" y="3630"/>
                </a:lnTo>
                <a:lnTo>
                  <a:pt x="2782" y="3587"/>
                </a:lnTo>
                <a:lnTo>
                  <a:pt x="2812" y="3543"/>
                </a:lnTo>
                <a:lnTo>
                  <a:pt x="2838" y="3497"/>
                </a:lnTo>
                <a:lnTo>
                  <a:pt x="2863" y="3451"/>
                </a:lnTo>
                <a:lnTo>
                  <a:pt x="2886" y="3402"/>
                </a:lnTo>
                <a:lnTo>
                  <a:pt x="2907" y="3353"/>
                </a:lnTo>
                <a:lnTo>
                  <a:pt x="2926" y="3302"/>
                </a:lnTo>
                <a:lnTo>
                  <a:pt x="2941" y="3251"/>
                </a:lnTo>
                <a:lnTo>
                  <a:pt x="2955" y="3198"/>
                </a:lnTo>
                <a:lnTo>
                  <a:pt x="2966" y="3144"/>
                </a:lnTo>
                <a:lnTo>
                  <a:pt x="2975" y="3091"/>
                </a:lnTo>
                <a:lnTo>
                  <a:pt x="2981" y="3035"/>
                </a:lnTo>
                <a:lnTo>
                  <a:pt x="2985" y="2979"/>
                </a:lnTo>
                <a:lnTo>
                  <a:pt x="3175" y="2979"/>
                </a:lnTo>
                <a:close/>
                <a:moveTo>
                  <a:pt x="1783" y="4276"/>
                </a:moveTo>
                <a:lnTo>
                  <a:pt x="1783" y="4276"/>
                </a:lnTo>
                <a:lnTo>
                  <a:pt x="1750" y="4275"/>
                </a:lnTo>
                <a:lnTo>
                  <a:pt x="1718" y="4273"/>
                </a:lnTo>
                <a:lnTo>
                  <a:pt x="1685" y="4269"/>
                </a:lnTo>
                <a:lnTo>
                  <a:pt x="1653" y="4265"/>
                </a:lnTo>
                <a:lnTo>
                  <a:pt x="1621" y="4261"/>
                </a:lnTo>
                <a:lnTo>
                  <a:pt x="1589" y="4255"/>
                </a:lnTo>
                <a:lnTo>
                  <a:pt x="1558" y="4249"/>
                </a:lnTo>
                <a:lnTo>
                  <a:pt x="1526" y="4242"/>
                </a:lnTo>
                <a:lnTo>
                  <a:pt x="1495" y="4235"/>
                </a:lnTo>
                <a:lnTo>
                  <a:pt x="1464" y="4226"/>
                </a:lnTo>
                <a:lnTo>
                  <a:pt x="1434" y="4217"/>
                </a:lnTo>
                <a:lnTo>
                  <a:pt x="1403" y="4207"/>
                </a:lnTo>
                <a:lnTo>
                  <a:pt x="1374" y="4198"/>
                </a:lnTo>
                <a:lnTo>
                  <a:pt x="1345" y="4186"/>
                </a:lnTo>
                <a:lnTo>
                  <a:pt x="1316" y="4174"/>
                </a:lnTo>
                <a:lnTo>
                  <a:pt x="1287" y="4162"/>
                </a:lnTo>
                <a:lnTo>
                  <a:pt x="1259" y="4149"/>
                </a:lnTo>
                <a:lnTo>
                  <a:pt x="1230" y="4136"/>
                </a:lnTo>
                <a:lnTo>
                  <a:pt x="1203" y="4122"/>
                </a:lnTo>
                <a:lnTo>
                  <a:pt x="1175" y="4106"/>
                </a:lnTo>
                <a:lnTo>
                  <a:pt x="1148" y="4091"/>
                </a:lnTo>
                <a:lnTo>
                  <a:pt x="1122" y="4074"/>
                </a:lnTo>
                <a:lnTo>
                  <a:pt x="1096" y="4058"/>
                </a:lnTo>
                <a:lnTo>
                  <a:pt x="1070" y="4041"/>
                </a:lnTo>
                <a:lnTo>
                  <a:pt x="1020" y="4004"/>
                </a:lnTo>
                <a:lnTo>
                  <a:pt x="971" y="3966"/>
                </a:lnTo>
                <a:lnTo>
                  <a:pt x="925" y="3926"/>
                </a:lnTo>
                <a:lnTo>
                  <a:pt x="880" y="3883"/>
                </a:lnTo>
                <a:lnTo>
                  <a:pt x="837" y="3838"/>
                </a:lnTo>
                <a:lnTo>
                  <a:pt x="797" y="3792"/>
                </a:lnTo>
                <a:lnTo>
                  <a:pt x="759" y="3743"/>
                </a:lnTo>
                <a:lnTo>
                  <a:pt x="722" y="3693"/>
                </a:lnTo>
                <a:lnTo>
                  <a:pt x="705" y="3667"/>
                </a:lnTo>
                <a:lnTo>
                  <a:pt x="689" y="3641"/>
                </a:lnTo>
                <a:lnTo>
                  <a:pt x="672" y="3615"/>
                </a:lnTo>
                <a:lnTo>
                  <a:pt x="657" y="3587"/>
                </a:lnTo>
                <a:lnTo>
                  <a:pt x="641" y="3560"/>
                </a:lnTo>
                <a:lnTo>
                  <a:pt x="627" y="3533"/>
                </a:lnTo>
                <a:lnTo>
                  <a:pt x="614" y="3504"/>
                </a:lnTo>
                <a:lnTo>
                  <a:pt x="601" y="3476"/>
                </a:lnTo>
                <a:lnTo>
                  <a:pt x="589" y="3447"/>
                </a:lnTo>
                <a:lnTo>
                  <a:pt x="577" y="3418"/>
                </a:lnTo>
                <a:lnTo>
                  <a:pt x="565" y="3388"/>
                </a:lnTo>
                <a:lnTo>
                  <a:pt x="556" y="3358"/>
                </a:lnTo>
                <a:lnTo>
                  <a:pt x="546" y="3329"/>
                </a:lnTo>
                <a:lnTo>
                  <a:pt x="537" y="3298"/>
                </a:lnTo>
                <a:lnTo>
                  <a:pt x="528" y="3267"/>
                </a:lnTo>
                <a:lnTo>
                  <a:pt x="521" y="3236"/>
                </a:lnTo>
                <a:lnTo>
                  <a:pt x="514" y="3205"/>
                </a:lnTo>
                <a:lnTo>
                  <a:pt x="508" y="3174"/>
                </a:lnTo>
                <a:lnTo>
                  <a:pt x="502" y="3142"/>
                </a:lnTo>
                <a:lnTo>
                  <a:pt x="497" y="3110"/>
                </a:lnTo>
                <a:lnTo>
                  <a:pt x="494" y="3078"/>
                </a:lnTo>
                <a:lnTo>
                  <a:pt x="492" y="3045"/>
                </a:lnTo>
                <a:lnTo>
                  <a:pt x="489" y="3013"/>
                </a:lnTo>
                <a:lnTo>
                  <a:pt x="487" y="2979"/>
                </a:lnTo>
                <a:lnTo>
                  <a:pt x="677" y="2979"/>
                </a:lnTo>
                <a:lnTo>
                  <a:pt x="680" y="3035"/>
                </a:lnTo>
                <a:lnTo>
                  <a:pt x="687" y="3090"/>
                </a:lnTo>
                <a:lnTo>
                  <a:pt x="696" y="3144"/>
                </a:lnTo>
                <a:lnTo>
                  <a:pt x="708" y="3198"/>
                </a:lnTo>
                <a:lnTo>
                  <a:pt x="721" y="3250"/>
                </a:lnTo>
                <a:lnTo>
                  <a:pt x="737" y="3302"/>
                </a:lnTo>
                <a:lnTo>
                  <a:pt x="755" y="3352"/>
                </a:lnTo>
                <a:lnTo>
                  <a:pt x="775" y="3402"/>
                </a:lnTo>
                <a:lnTo>
                  <a:pt x="799" y="3450"/>
                </a:lnTo>
                <a:lnTo>
                  <a:pt x="824" y="3497"/>
                </a:lnTo>
                <a:lnTo>
                  <a:pt x="850" y="3542"/>
                </a:lnTo>
                <a:lnTo>
                  <a:pt x="880" y="3586"/>
                </a:lnTo>
                <a:lnTo>
                  <a:pt x="911" y="3629"/>
                </a:lnTo>
                <a:lnTo>
                  <a:pt x="943" y="3671"/>
                </a:lnTo>
                <a:lnTo>
                  <a:pt x="978" y="3710"/>
                </a:lnTo>
                <a:lnTo>
                  <a:pt x="1014" y="3749"/>
                </a:lnTo>
                <a:lnTo>
                  <a:pt x="1052" y="3785"/>
                </a:lnTo>
                <a:lnTo>
                  <a:pt x="1092" y="3819"/>
                </a:lnTo>
                <a:lnTo>
                  <a:pt x="1133" y="3852"/>
                </a:lnTo>
                <a:lnTo>
                  <a:pt x="1175" y="3883"/>
                </a:lnTo>
                <a:lnTo>
                  <a:pt x="1221" y="3913"/>
                </a:lnTo>
                <a:lnTo>
                  <a:pt x="1266" y="3939"/>
                </a:lnTo>
                <a:lnTo>
                  <a:pt x="1313" y="3964"/>
                </a:lnTo>
                <a:lnTo>
                  <a:pt x="1361" y="3988"/>
                </a:lnTo>
                <a:lnTo>
                  <a:pt x="1411" y="4008"/>
                </a:lnTo>
                <a:lnTo>
                  <a:pt x="1460" y="4026"/>
                </a:lnTo>
                <a:lnTo>
                  <a:pt x="1513" y="4042"/>
                </a:lnTo>
                <a:lnTo>
                  <a:pt x="1565" y="4056"/>
                </a:lnTo>
                <a:lnTo>
                  <a:pt x="1618" y="4067"/>
                </a:lnTo>
                <a:lnTo>
                  <a:pt x="1673" y="4077"/>
                </a:lnTo>
                <a:lnTo>
                  <a:pt x="1728" y="4083"/>
                </a:lnTo>
                <a:lnTo>
                  <a:pt x="1783" y="4086"/>
                </a:lnTo>
                <a:lnTo>
                  <a:pt x="1783" y="4276"/>
                </a:lnTo>
                <a:close/>
                <a:moveTo>
                  <a:pt x="487" y="2884"/>
                </a:moveTo>
                <a:lnTo>
                  <a:pt x="487" y="2884"/>
                </a:lnTo>
                <a:lnTo>
                  <a:pt x="489" y="2851"/>
                </a:lnTo>
                <a:lnTo>
                  <a:pt x="492" y="2819"/>
                </a:lnTo>
                <a:lnTo>
                  <a:pt x="494" y="2786"/>
                </a:lnTo>
                <a:lnTo>
                  <a:pt x="497" y="2754"/>
                </a:lnTo>
                <a:lnTo>
                  <a:pt x="502" y="2722"/>
                </a:lnTo>
                <a:lnTo>
                  <a:pt x="508" y="2690"/>
                </a:lnTo>
                <a:lnTo>
                  <a:pt x="514" y="2659"/>
                </a:lnTo>
                <a:lnTo>
                  <a:pt x="521" y="2627"/>
                </a:lnTo>
                <a:lnTo>
                  <a:pt x="528" y="2596"/>
                </a:lnTo>
                <a:lnTo>
                  <a:pt x="537" y="2565"/>
                </a:lnTo>
                <a:lnTo>
                  <a:pt x="546" y="2535"/>
                </a:lnTo>
                <a:lnTo>
                  <a:pt x="556" y="2504"/>
                </a:lnTo>
                <a:lnTo>
                  <a:pt x="566" y="2475"/>
                </a:lnTo>
                <a:lnTo>
                  <a:pt x="577" y="2445"/>
                </a:lnTo>
                <a:lnTo>
                  <a:pt x="589" y="2417"/>
                </a:lnTo>
                <a:lnTo>
                  <a:pt x="601" y="2388"/>
                </a:lnTo>
                <a:lnTo>
                  <a:pt x="614" y="2360"/>
                </a:lnTo>
                <a:lnTo>
                  <a:pt x="628" y="2331"/>
                </a:lnTo>
                <a:lnTo>
                  <a:pt x="642" y="2304"/>
                </a:lnTo>
                <a:lnTo>
                  <a:pt x="657" y="2276"/>
                </a:lnTo>
                <a:lnTo>
                  <a:pt x="672" y="2249"/>
                </a:lnTo>
                <a:lnTo>
                  <a:pt x="689" y="2222"/>
                </a:lnTo>
                <a:lnTo>
                  <a:pt x="705" y="2196"/>
                </a:lnTo>
                <a:lnTo>
                  <a:pt x="723" y="2171"/>
                </a:lnTo>
                <a:lnTo>
                  <a:pt x="759" y="2121"/>
                </a:lnTo>
                <a:lnTo>
                  <a:pt x="797" y="2072"/>
                </a:lnTo>
                <a:lnTo>
                  <a:pt x="838" y="2026"/>
                </a:lnTo>
                <a:lnTo>
                  <a:pt x="881" y="1981"/>
                </a:lnTo>
                <a:lnTo>
                  <a:pt x="925" y="1938"/>
                </a:lnTo>
                <a:lnTo>
                  <a:pt x="971" y="1898"/>
                </a:lnTo>
                <a:lnTo>
                  <a:pt x="1020" y="1858"/>
                </a:lnTo>
                <a:lnTo>
                  <a:pt x="1071" y="1823"/>
                </a:lnTo>
                <a:lnTo>
                  <a:pt x="1096" y="1805"/>
                </a:lnTo>
                <a:lnTo>
                  <a:pt x="1122" y="1788"/>
                </a:lnTo>
                <a:lnTo>
                  <a:pt x="1149" y="1773"/>
                </a:lnTo>
                <a:lnTo>
                  <a:pt x="1175" y="1757"/>
                </a:lnTo>
                <a:lnTo>
                  <a:pt x="1203" y="1742"/>
                </a:lnTo>
                <a:lnTo>
                  <a:pt x="1231" y="1728"/>
                </a:lnTo>
                <a:lnTo>
                  <a:pt x="1259" y="1715"/>
                </a:lnTo>
                <a:lnTo>
                  <a:pt x="1287" y="1702"/>
                </a:lnTo>
                <a:lnTo>
                  <a:pt x="1317" y="1689"/>
                </a:lnTo>
                <a:lnTo>
                  <a:pt x="1345" y="1678"/>
                </a:lnTo>
                <a:lnTo>
                  <a:pt x="1375" y="1666"/>
                </a:lnTo>
                <a:lnTo>
                  <a:pt x="1405" y="1657"/>
                </a:lnTo>
                <a:lnTo>
                  <a:pt x="1434" y="1646"/>
                </a:lnTo>
                <a:lnTo>
                  <a:pt x="1465" y="1638"/>
                </a:lnTo>
                <a:lnTo>
                  <a:pt x="1496" y="1629"/>
                </a:lnTo>
                <a:lnTo>
                  <a:pt x="1527" y="1622"/>
                </a:lnTo>
                <a:lnTo>
                  <a:pt x="1558" y="1615"/>
                </a:lnTo>
                <a:lnTo>
                  <a:pt x="1590" y="1609"/>
                </a:lnTo>
                <a:lnTo>
                  <a:pt x="1621" y="1603"/>
                </a:lnTo>
                <a:lnTo>
                  <a:pt x="1653" y="1598"/>
                </a:lnTo>
                <a:lnTo>
                  <a:pt x="1686" y="1595"/>
                </a:lnTo>
                <a:lnTo>
                  <a:pt x="1718" y="1591"/>
                </a:lnTo>
                <a:lnTo>
                  <a:pt x="1750" y="1589"/>
                </a:lnTo>
                <a:lnTo>
                  <a:pt x="1783" y="1588"/>
                </a:lnTo>
                <a:lnTo>
                  <a:pt x="1783" y="1778"/>
                </a:lnTo>
                <a:lnTo>
                  <a:pt x="1728" y="1781"/>
                </a:lnTo>
                <a:lnTo>
                  <a:pt x="1673" y="1788"/>
                </a:lnTo>
                <a:lnTo>
                  <a:pt x="1618" y="1797"/>
                </a:lnTo>
                <a:lnTo>
                  <a:pt x="1565" y="1807"/>
                </a:lnTo>
                <a:lnTo>
                  <a:pt x="1513" y="1822"/>
                </a:lnTo>
                <a:lnTo>
                  <a:pt x="1462" y="1837"/>
                </a:lnTo>
                <a:lnTo>
                  <a:pt x="1411" y="1856"/>
                </a:lnTo>
                <a:lnTo>
                  <a:pt x="1362" y="1876"/>
                </a:lnTo>
                <a:lnTo>
                  <a:pt x="1313" y="1900"/>
                </a:lnTo>
                <a:lnTo>
                  <a:pt x="1267" y="1925"/>
                </a:lnTo>
                <a:lnTo>
                  <a:pt x="1221" y="1951"/>
                </a:lnTo>
                <a:lnTo>
                  <a:pt x="1177" y="1981"/>
                </a:lnTo>
                <a:lnTo>
                  <a:pt x="1134" y="2012"/>
                </a:lnTo>
                <a:lnTo>
                  <a:pt x="1092" y="2044"/>
                </a:lnTo>
                <a:lnTo>
                  <a:pt x="1053" y="2078"/>
                </a:lnTo>
                <a:lnTo>
                  <a:pt x="1015" y="2115"/>
                </a:lnTo>
                <a:lnTo>
                  <a:pt x="978" y="2153"/>
                </a:lnTo>
                <a:lnTo>
                  <a:pt x="944" y="2193"/>
                </a:lnTo>
                <a:lnTo>
                  <a:pt x="911" y="2234"/>
                </a:lnTo>
                <a:lnTo>
                  <a:pt x="880" y="2276"/>
                </a:lnTo>
                <a:lnTo>
                  <a:pt x="851" y="2320"/>
                </a:lnTo>
                <a:lnTo>
                  <a:pt x="824" y="2367"/>
                </a:lnTo>
                <a:lnTo>
                  <a:pt x="799" y="2413"/>
                </a:lnTo>
                <a:lnTo>
                  <a:pt x="777" y="2462"/>
                </a:lnTo>
                <a:lnTo>
                  <a:pt x="755" y="2510"/>
                </a:lnTo>
                <a:lnTo>
                  <a:pt x="737" y="2561"/>
                </a:lnTo>
                <a:lnTo>
                  <a:pt x="721" y="2612"/>
                </a:lnTo>
                <a:lnTo>
                  <a:pt x="708" y="2666"/>
                </a:lnTo>
                <a:lnTo>
                  <a:pt x="696" y="2719"/>
                </a:lnTo>
                <a:lnTo>
                  <a:pt x="687" y="2773"/>
                </a:lnTo>
                <a:lnTo>
                  <a:pt x="680" y="2829"/>
                </a:lnTo>
                <a:lnTo>
                  <a:pt x="677" y="2884"/>
                </a:lnTo>
                <a:lnTo>
                  <a:pt x="487" y="2884"/>
                </a:lnTo>
                <a:close/>
                <a:moveTo>
                  <a:pt x="1878" y="2075"/>
                </a:moveTo>
                <a:lnTo>
                  <a:pt x="1878" y="2075"/>
                </a:lnTo>
                <a:lnTo>
                  <a:pt x="1908" y="2077"/>
                </a:lnTo>
                <a:lnTo>
                  <a:pt x="1938" y="2080"/>
                </a:lnTo>
                <a:lnTo>
                  <a:pt x="1966" y="2084"/>
                </a:lnTo>
                <a:lnTo>
                  <a:pt x="1995" y="2089"/>
                </a:lnTo>
                <a:lnTo>
                  <a:pt x="2023" y="2095"/>
                </a:lnTo>
                <a:lnTo>
                  <a:pt x="2052" y="2102"/>
                </a:lnTo>
                <a:lnTo>
                  <a:pt x="2079" y="2110"/>
                </a:lnTo>
                <a:lnTo>
                  <a:pt x="2106" y="2118"/>
                </a:lnTo>
                <a:lnTo>
                  <a:pt x="2201" y="1921"/>
                </a:lnTo>
                <a:lnTo>
                  <a:pt x="2262" y="1861"/>
                </a:lnTo>
                <a:lnTo>
                  <a:pt x="2217" y="1843"/>
                </a:lnTo>
                <a:lnTo>
                  <a:pt x="2170" y="1828"/>
                </a:lnTo>
                <a:lnTo>
                  <a:pt x="2124" y="1814"/>
                </a:lnTo>
                <a:lnTo>
                  <a:pt x="2077" y="1803"/>
                </a:lnTo>
                <a:lnTo>
                  <a:pt x="2028" y="1794"/>
                </a:lnTo>
                <a:lnTo>
                  <a:pt x="1979" y="1786"/>
                </a:lnTo>
                <a:lnTo>
                  <a:pt x="1929" y="1781"/>
                </a:lnTo>
                <a:lnTo>
                  <a:pt x="1878" y="1778"/>
                </a:lnTo>
                <a:lnTo>
                  <a:pt x="1878" y="1588"/>
                </a:lnTo>
                <a:lnTo>
                  <a:pt x="1914" y="1590"/>
                </a:lnTo>
                <a:lnTo>
                  <a:pt x="1948" y="1592"/>
                </a:lnTo>
                <a:lnTo>
                  <a:pt x="1984" y="1596"/>
                </a:lnTo>
                <a:lnTo>
                  <a:pt x="2018" y="1600"/>
                </a:lnTo>
                <a:lnTo>
                  <a:pt x="2052" y="1605"/>
                </a:lnTo>
                <a:lnTo>
                  <a:pt x="2086" y="1611"/>
                </a:lnTo>
                <a:lnTo>
                  <a:pt x="2119" y="1619"/>
                </a:lnTo>
                <a:lnTo>
                  <a:pt x="2153" y="1626"/>
                </a:lnTo>
                <a:lnTo>
                  <a:pt x="2186" y="1634"/>
                </a:lnTo>
                <a:lnTo>
                  <a:pt x="2218" y="1643"/>
                </a:lnTo>
                <a:lnTo>
                  <a:pt x="2251" y="1654"/>
                </a:lnTo>
                <a:lnTo>
                  <a:pt x="2282" y="1665"/>
                </a:lnTo>
                <a:lnTo>
                  <a:pt x="2314" y="1677"/>
                </a:lnTo>
                <a:lnTo>
                  <a:pt x="2345" y="1689"/>
                </a:lnTo>
                <a:lnTo>
                  <a:pt x="2376" y="1702"/>
                </a:lnTo>
                <a:lnTo>
                  <a:pt x="2407" y="1716"/>
                </a:lnTo>
                <a:lnTo>
                  <a:pt x="2626" y="1496"/>
                </a:lnTo>
                <a:lnTo>
                  <a:pt x="2582" y="1472"/>
                </a:lnTo>
                <a:lnTo>
                  <a:pt x="2536" y="1450"/>
                </a:lnTo>
                <a:lnTo>
                  <a:pt x="2490" y="1429"/>
                </a:lnTo>
                <a:lnTo>
                  <a:pt x="2444" y="1408"/>
                </a:lnTo>
                <a:lnTo>
                  <a:pt x="2396" y="1391"/>
                </a:lnTo>
                <a:lnTo>
                  <a:pt x="2347" y="1374"/>
                </a:lnTo>
                <a:lnTo>
                  <a:pt x="2299" y="1358"/>
                </a:lnTo>
                <a:lnTo>
                  <a:pt x="2249" y="1344"/>
                </a:lnTo>
                <a:lnTo>
                  <a:pt x="2199" y="1332"/>
                </a:lnTo>
                <a:lnTo>
                  <a:pt x="2148" y="1320"/>
                </a:lnTo>
                <a:lnTo>
                  <a:pt x="2096" y="1312"/>
                </a:lnTo>
                <a:lnTo>
                  <a:pt x="2045" y="1304"/>
                </a:lnTo>
                <a:lnTo>
                  <a:pt x="1991" y="1298"/>
                </a:lnTo>
                <a:lnTo>
                  <a:pt x="1939" y="1294"/>
                </a:lnTo>
                <a:lnTo>
                  <a:pt x="1885" y="1292"/>
                </a:lnTo>
                <a:lnTo>
                  <a:pt x="1831" y="1291"/>
                </a:lnTo>
                <a:lnTo>
                  <a:pt x="1789" y="1291"/>
                </a:lnTo>
                <a:lnTo>
                  <a:pt x="1747" y="1293"/>
                </a:lnTo>
                <a:lnTo>
                  <a:pt x="1705" y="1296"/>
                </a:lnTo>
                <a:lnTo>
                  <a:pt x="1663" y="1299"/>
                </a:lnTo>
                <a:lnTo>
                  <a:pt x="1622" y="1304"/>
                </a:lnTo>
                <a:lnTo>
                  <a:pt x="1582" y="1310"/>
                </a:lnTo>
                <a:lnTo>
                  <a:pt x="1541" y="1316"/>
                </a:lnTo>
                <a:lnTo>
                  <a:pt x="1501" y="1324"/>
                </a:lnTo>
                <a:lnTo>
                  <a:pt x="1460" y="1332"/>
                </a:lnTo>
                <a:lnTo>
                  <a:pt x="1421" y="1342"/>
                </a:lnTo>
                <a:lnTo>
                  <a:pt x="1382" y="1353"/>
                </a:lnTo>
                <a:lnTo>
                  <a:pt x="1343" y="1364"/>
                </a:lnTo>
                <a:lnTo>
                  <a:pt x="1305" y="1376"/>
                </a:lnTo>
                <a:lnTo>
                  <a:pt x="1267" y="1391"/>
                </a:lnTo>
                <a:lnTo>
                  <a:pt x="1229" y="1405"/>
                </a:lnTo>
                <a:lnTo>
                  <a:pt x="1192" y="1419"/>
                </a:lnTo>
                <a:lnTo>
                  <a:pt x="1155" y="1436"/>
                </a:lnTo>
                <a:lnTo>
                  <a:pt x="1120" y="1452"/>
                </a:lnTo>
                <a:lnTo>
                  <a:pt x="1084" y="1470"/>
                </a:lnTo>
                <a:lnTo>
                  <a:pt x="1048" y="1489"/>
                </a:lnTo>
                <a:lnTo>
                  <a:pt x="1014" y="1508"/>
                </a:lnTo>
                <a:lnTo>
                  <a:pt x="980" y="1528"/>
                </a:lnTo>
                <a:lnTo>
                  <a:pt x="946" y="1550"/>
                </a:lnTo>
                <a:lnTo>
                  <a:pt x="913" y="1571"/>
                </a:lnTo>
                <a:lnTo>
                  <a:pt x="881" y="1594"/>
                </a:lnTo>
                <a:lnTo>
                  <a:pt x="849" y="1616"/>
                </a:lnTo>
                <a:lnTo>
                  <a:pt x="818" y="1641"/>
                </a:lnTo>
                <a:lnTo>
                  <a:pt x="787" y="1665"/>
                </a:lnTo>
                <a:lnTo>
                  <a:pt x="758" y="1691"/>
                </a:lnTo>
                <a:lnTo>
                  <a:pt x="728" y="1717"/>
                </a:lnTo>
                <a:lnTo>
                  <a:pt x="699" y="1743"/>
                </a:lnTo>
                <a:lnTo>
                  <a:pt x="671" y="1772"/>
                </a:lnTo>
                <a:lnTo>
                  <a:pt x="644" y="1799"/>
                </a:lnTo>
                <a:lnTo>
                  <a:pt x="616" y="1829"/>
                </a:lnTo>
                <a:lnTo>
                  <a:pt x="590" y="1857"/>
                </a:lnTo>
                <a:lnTo>
                  <a:pt x="565" y="1888"/>
                </a:lnTo>
                <a:lnTo>
                  <a:pt x="540" y="1919"/>
                </a:lnTo>
                <a:lnTo>
                  <a:pt x="516" y="1950"/>
                </a:lnTo>
                <a:lnTo>
                  <a:pt x="493" y="1982"/>
                </a:lnTo>
                <a:lnTo>
                  <a:pt x="470" y="2014"/>
                </a:lnTo>
                <a:lnTo>
                  <a:pt x="449" y="2047"/>
                </a:lnTo>
                <a:lnTo>
                  <a:pt x="427" y="2080"/>
                </a:lnTo>
                <a:lnTo>
                  <a:pt x="407" y="2115"/>
                </a:lnTo>
                <a:lnTo>
                  <a:pt x="388" y="2149"/>
                </a:lnTo>
                <a:lnTo>
                  <a:pt x="369" y="2185"/>
                </a:lnTo>
                <a:lnTo>
                  <a:pt x="351" y="2221"/>
                </a:lnTo>
                <a:lnTo>
                  <a:pt x="335" y="2256"/>
                </a:lnTo>
                <a:lnTo>
                  <a:pt x="319" y="2293"/>
                </a:lnTo>
                <a:lnTo>
                  <a:pt x="304" y="2330"/>
                </a:lnTo>
                <a:lnTo>
                  <a:pt x="290" y="2368"/>
                </a:lnTo>
                <a:lnTo>
                  <a:pt x="277" y="2406"/>
                </a:lnTo>
                <a:lnTo>
                  <a:pt x="264" y="2444"/>
                </a:lnTo>
                <a:lnTo>
                  <a:pt x="252" y="2483"/>
                </a:lnTo>
                <a:lnTo>
                  <a:pt x="241" y="2522"/>
                </a:lnTo>
                <a:lnTo>
                  <a:pt x="232" y="2561"/>
                </a:lnTo>
                <a:lnTo>
                  <a:pt x="223" y="2601"/>
                </a:lnTo>
                <a:lnTo>
                  <a:pt x="216" y="2641"/>
                </a:lnTo>
                <a:lnTo>
                  <a:pt x="209" y="2683"/>
                </a:lnTo>
                <a:lnTo>
                  <a:pt x="203" y="2723"/>
                </a:lnTo>
                <a:lnTo>
                  <a:pt x="198" y="2764"/>
                </a:lnTo>
                <a:lnTo>
                  <a:pt x="195" y="2806"/>
                </a:lnTo>
                <a:lnTo>
                  <a:pt x="192" y="2848"/>
                </a:lnTo>
                <a:lnTo>
                  <a:pt x="190" y="2889"/>
                </a:lnTo>
                <a:lnTo>
                  <a:pt x="190" y="2932"/>
                </a:lnTo>
                <a:lnTo>
                  <a:pt x="190" y="2975"/>
                </a:lnTo>
                <a:lnTo>
                  <a:pt x="192" y="3016"/>
                </a:lnTo>
                <a:lnTo>
                  <a:pt x="195" y="3058"/>
                </a:lnTo>
                <a:lnTo>
                  <a:pt x="198" y="3099"/>
                </a:lnTo>
                <a:lnTo>
                  <a:pt x="203" y="3141"/>
                </a:lnTo>
                <a:lnTo>
                  <a:pt x="209" y="3182"/>
                </a:lnTo>
                <a:lnTo>
                  <a:pt x="216" y="3223"/>
                </a:lnTo>
                <a:lnTo>
                  <a:pt x="223" y="3263"/>
                </a:lnTo>
                <a:lnTo>
                  <a:pt x="232" y="3302"/>
                </a:lnTo>
                <a:lnTo>
                  <a:pt x="241" y="3342"/>
                </a:lnTo>
                <a:lnTo>
                  <a:pt x="252" y="3381"/>
                </a:lnTo>
                <a:lnTo>
                  <a:pt x="264" y="3420"/>
                </a:lnTo>
                <a:lnTo>
                  <a:pt x="277" y="3458"/>
                </a:lnTo>
                <a:lnTo>
                  <a:pt x="290" y="3496"/>
                </a:lnTo>
                <a:lnTo>
                  <a:pt x="304" y="3534"/>
                </a:lnTo>
                <a:lnTo>
                  <a:pt x="319" y="3571"/>
                </a:lnTo>
                <a:lnTo>
                  <a:pt x="335" y="3608"/>
                </a:lnTo>
                <a:lnTo>
                  <a:pt x="351" y="3643"/>
                </a:lnTo>
                <a:lnTo>
                  <a:pt x="369" y="3679"/>
                </a:lnTo>
                <a:lnTo>
                  <a:pt x="388" y="3714"/>
                </a:lnTo>
                <a:lnTo>
                  <a:pt x="407" y="3749"/>
                </a:lnTo>
                <a:lnTo>
                  <a:pt x="427" y="3783"/>
                </a:lnTo>
                <a:lnTo>
                  <a:pt x="449" y="3817"/>
                </a:lnTo>
                <a:lnTo>
                  <a:pt x="470" y="3850"/>
                </a:lnTo>
                <a:lnTo>
                  <a:pt x="493" y="3882"/>
                </a:lnTo>
                <a:lnTo>
                  <a:pt x="516" y="3914"/>
                </a:lnTo>
                <a:lnTo>
                  <a:pt x="540" y="3945"/>
                </a:lnTo>
                <a:lnTo>
                  <a:pt x="565" y="3976"/>
                </a:lnTo>
                <a:lnTo>
                  <a:pt x="590" y="4007"/>
                </a:lnTo>
                <a:lnTo>
                  <a:pt x="616" y="4035"/>
                </a:lnTo>
                <a:lnTo>
                  <a:pt x="644" y="4065"/>
                </a:lnTo>
                <a:lnTo>
                  <a:pt x="671" y="4092"/>
                </a:lnTo>
                <a:lnTo>
                  <a:pt x="699" y="4121"/>
                </a:lnTo>
                <a:lnTo>
                  <a:pt x="728" y="4147"/>
                </a:lnTo>
                <a:lnTo>
                  <a:pt x="758" y="4173"/>
                </a:lnTo>
                <a:lnTo>
                  <a:pt x="787" y="4199"/>
                </a:lnTo>
                <a:lnTo>
                  <a:pt x="818" y="4223"/>
                </a:lnTo>
                <a:lnTo>
                  <a:pt x="849" y="4248"/>
                </a:lnTo>
                <a:lnTo>
                  <a:pt x="881" y="4270"/>
                </a:lnTo>
                <a:lnTo>
                  <a:pt x="913" y="4293"/>
                </a:lnTo>
                <a:lnTo>
                  <a:pt x="946" y="4315"/>
                </a:lnTo>
                <a:lnTo>
                  <a:pt x="980" y="4336"/>
                </a:lnTo>
                <a:lnTo>
                  <a:pt x="1014" y="4356"/>
                </a:lnTo>
                <a:lnTo>
                  <a:pt x="1048" y="4375"/>
                </a:lnTo>
                <a:lnTo>
                  <a:pt x="1084" y="4394"/>
                </a:lnTo>
                <a:lnTo>
                  <a:pt x="1120" y="4412"/>
                </a:lnTo>
                <a:lnTo>
                  <a:pt x="1155" y="4428"/>
                </a:lnTo>
                <a:lnTo>
                  <a:pt x="1192" y="4445"/>
                </a:lnTo>
                <a:lnTo>
                  <a:pt x="1229" y="4459"/>
                </a:lnTo>
                <a:lnTo>
                  <a:pt x="1267" y="4473"/>
                </a:lnTo>
                <a:lnTo>
                  <a:pt x="1305" y="4488"/>
                </a:lnTo>
                <a:lnTo>
                  <a:pt x="1343" y="4499"/>
                </a:lnTo>
                <a:lnTo>
                  <a:pt x="1382" y="4511"/>
                </a:lnTo>
                <a:lnTo>
                  <a:pt x="1421" y="4522"/>
                </a:lnTo>
                <a:lnTo>
                  <a:pt x="1460" y="4531"/>
                </a:lnTo>
                <a:lnTo>
                  <a:pt x="1501" y="4540"/>
                </a:lnTo>
                <a:lnTo>
                  <a:pt x="1541" y="4548"/>
                </a:lnTo>
                <a:lnTo>
                  <a:pt x="1582" y="4554"/>
                </a:lnTo>
                <a:lnTo>
                  <a:pt x="1622" y="4560"/>
                </a:lnTo>
                <a:lnTo>
                  <a:pt x="1663" y="4565"/>
                </a:lnTo>
                <a:lnTo>
                  <a:pt x="1705" y="4568"/>
                </a:lnTo>
                <a:lnTo>
                  <a:pt x="1747" y="4571"/>
                </a:lnTo>
                <a:lnTo>
                  <a:pt x="1789" y="4573"/>
                </a:lnTo>
                <a:lnTo>
                  <a:pt x="1831" y="4573"/>
                </a:lnTo>
                <a:lnTo>
                  <a:pt x="1874" y="4573"/>
                </a:lnTo>
                <a:lnTo>
                  <a:pt x="1915" y="4571"/>
                </a:lnTo>
                <a:lnTo>
                  <a:pt x="1958" y="4568"/>
                </a:lnTo>
                <a:lnTo>
                  <a:pt x="1999" y="4565"/>
                </a:lnTo>
                <a:lnTo>
                  <a:pt x="2040" y="4560"/>
                </a:lnTo>
                <a:lnTo>
                  <a:pt x="2081" y="4554"/>
                </a:lnTo>
                <a:lnTo>
                  <a:pt x="2122" y="4548"/>
                </a:lnTo>
                <a:lnTo>
                  <a:pt x="2162" y="4540"/>
                </a:lnTo>
                <a:lnTo>
                  <a:pt x="2201" y="4531"/>
                </a:lnTo>
                <a:lnTo>
                  <a:pt x="2242" y="4522"/>
                </a:lnTo>
                <a:lnTo>
                  <a:pt x="2281" y="4511"/>
                </a:lnTo>
                <a:lnTo>
                  <a:pt x="2319" y="4499"/>
                </a:lnTo>
                <a:lnTo>
                  <a:pt x="2358" y="4488"/>
                </a:lnTo>
                <a:lnTo>
                  <a:pt x="2395" y="4473"/>
                </a:lnTo>
                <a:lnTo>
                  <a:pt x="2433" y="4459"/>
                </a:lnTo>
                <a:lnTo>
                  <a:pt x="2470" y="4445"/>
                </a:lnTo>
                <a:lnTo>
                  <a:pt x="2506" y="4428"/>
                </a:lnTo>
                <a:lnTo>
                  <a:pt x="2542" y="4412"/>
                </a:lnTo>
                <a:lnTo>
                  <a:pt x="2578" y="4394"/>
                </a:lnTo>
                <a:lnTo>
                  <a:pt x="2613" y="4375"/>
                </a:lnTo>
                <a:lnTo>
                  <a:pt x="2648" y="4356"/>
                </a:lnTo>
                <a:lnTo>
                  <a:pt x="2682" y="4336"/>
                </a:lnTo>
                <a:lnTo>
                  <a:pt x="2715" y="4315"/>
                </a:lnTo>
                <a:lnTo>
                  <a:pt x="2749" y="4293"/>
                </a:lnTo>
                <a:lnTo>
                  <a:pt x="2781" y="4270"/>
                </a:lnTo>
                <a:lnTo>
                  <a:pt x="2813" y="4248"/>
                </a:lnTo>
                <a:lnTo>
                  <a:pt x="2845" y="4223"/>
                </a:lnTo>
                <a:lnTo>
                  <a:pt x="2875" y="4199"/>
                </a:lnTo>
                <a:lnTo>
                  <a:pt x="2905" y="4173"/>
                </a:lnTo>
                <a:lnTo>
                  <a:pt x="2935" y="4147"/>
                </a:lnTo>
                <a:lnTo>
                  <a:pt x="2964" y="4121"/>
                </a:lnTo>
                <a:lnTo>
                  <a:pt x="2992" y="4092"/>
                </a:lnTo>
                <a:lnTo>
                  <a:pt x="3019" y="4065"/>
                </a:lnTo>
                <a:lnTo>
                  <a:pt x="3045" y="4035"/>
                </a:lnTo>
                <a:lnTo>
                  <a:pt x="3072" y="4007"/>
                </a:lnTo>
                <a:lnTo>
                  <a:pt x="3098" y="3976"/>
                </a:lnTo>
                <a:lnTo>
                  <a:pt x="3123" y="3945"/>
                </a:lnTo>
                <a:lnTo>
                  <a:pt x="3146" y="3914"/>
                </a:lnTo>
                <a:lnTo>
                  <a:pt x="3169" y="3882"/>
                </a:lnTo>
                <a:lnTo>
                  <a:pt x="3192" y="3850"/>
                </a:lnTo>
                <a:lnTo>
                  <a:pt x="3214" y="3817"/>
                </a:lnTo>
                <a:lnTo>
                  <a:pt x="3234" y="3783"/>
                </a:lnTo>
                <a:lnTo>
                  <a:pt x="3254" y="3749"/>
                </a:lnTo>
                <a:lnTo>
                  <a:pt x="3275" y="3714"/>
                </a:lnTo>
                <a:lnTo>
                  <a:pt x="3292" y="3679"/>
                </a:lnTo>
                <a:lnTo>
                  <a:pt x="3310" y="3643"/>
                </a:lnTo>
                <a:lnTo>
                  <a:pt x="3327" y="3608"/>
                </a:lnTo>
                <a:lnTo>
                  <a:pt x="3344" y="3571"/>
                </a:lnTo>
                <a:lnTo>
                  <a:pt x="3359" y="3534"/>
                </a:lnTo>
                <a:lnTo>
                  <a:pt x="3373" y="3496"/>
                </a:lnTo>
                <a:lnTo>
                  <a:pt x="3386" y="3458"/>
                </a:lnTo>
                <a:lnTo>
                  <a:pt x="3398" y="3420"/>
                </a:lnTo>
                <a:lnTo>
                  <a:pt x="3410" y="3381"/>
                </a:lnTo>
                <a:lnTo>
                  <a:pt x="3421" y="3342"/>
                </a:lnTo>
                <a:lnTo>
                  <a:pt x="3430" y="3302"/>
                </a:lnTo>
                <a:lnTo>
                  <a:pt x="3439" y="3263"/>
                </a:lnTo>
                <a:lnTo>
                  <a:pt x="3447" y="3223"/>
                </a:lnTo>
                <a:lnTo>
                  <a:pt x="3454" y="3182"/>
                </a:lnTo>
                <a:lnTo>
                  <a:pt x="3459" y="3141"/>
                </a:lnTo>
                <a:lnTo>
                  <a:pt x="3463" y="3099"/>
                </a:lnTo>
                <a:lnTo>
                  <a:pt x="3467" y="3058"/>
                </a:lnTo>
                <a:lnTo>
                  <a:pt x="3471" y="3016"/>
                </a:lnTo>
                <a:lnTo>
                  <a:pt x="3472" y="2975"/>
                </a:lnTo>
                <a:lnTo>
                  <a:pt x="3472" y="2932"/>
                </a:lnTo>
                <a:lnTo>
                  <a:pt x="3472" y="2883"/>
                </a:lnTo>
                <a:lnTo>
                  <a:pt x="3469" y="2836"/>
                </a:lnTo>
                <a:lnTo>
                  <a:pt x="3466" y="2788"/>
                </a:lnTo>
                <a:lnTo>
                  <a:pt x="3461" y="2742"/>
                </a:lnTo>
                <a:lnTo>
                  <a:pt x="3455" y="2694"/>
                </a:lnTo>
                <a:lnTo>
                  <a:pt x="3448" y="2648"/>
                </a:lnTo>
                <a:lnTo>
                  <a:pt x="3440" y="2603"/>
                </a:lnTo>
                <a:lnTo>
                  <a:pt x="3429" y="2558"/>
                </a:lnTo>
                <a:lnTo>
                  <a:pt x="3418" y="2513"/>
                </a:lnTo>
                <a:lnTo>
                  <a:pt x="3405" y="2468"/>
                </a:lnTo>
                <a:lnTo>
                  <a:pt x="3392" y="2425"/>
                </a:lnTo>
                <a:lnTo>
                  <a:pt x="3378" y="2381"/>
                </a:lnTo>
                <a:lnTo>
                  <a:pt x="3361" y="2338"/>
                </a:lnTo>
                <a:lnTo>
                  <a:pt x="3345" y="2297"/>
                </a:lnTo>
                <a:lnTo>
                  <a:pt x="3327" y="2254"/>
                </a:lnTo>
                <a:lnTo>
                  <a:pt x="3307" y="2213"/>
                </a:lnTo>
                <a:lnTo>
                  <a:pt x="3449" y="2073"/>
                </a:lnTo>
                <a:lnTo>
                  <a:pt x="3474" y="2122"/>
                </a:lnTo>
                <a:lnTo>
                  <a:pt x="3498" y="2172"/>
                </a:lnTo>
                <a:lnTo>
                  <a:pt x="3519" y="2222"/>
                </a:lnTo>
                <a:lnTo>
                  <a:pt x="3539" y="2273"/>
                </a:lnTo>
                <a:lnTo>
                  <a:pt x="3558" y="2324"/>
                </a:lnTo>
                <a:lnTo>
                  <a:pt x="3576" y="2376"/>
                </a:lnTo>
                <a:lnTo>
                  <a:pt x="3593" y="2430"/>
                </a:lnTo>
                <a:lnTo>
                  <a:pt x="3607" y="2483"/>
                </a:lnTo>
                <a:lnTo>
                  <a:pt x="3619" y="2536"/>
                </a:lnTo>
                <a:lnTo>
                  <a:pt x="3631" y="2591"/>
                </a:lnTo>
                <a:lnTo>
                  <a:pt x="3640" y="2647"/>
                </a:lnTo>
                <a:lnTo>
                  <a:pt x="3649" y="2703"/>
                </a:lnTo>
                <a:lnTo>
                  <a:pt x="3655" y="2760"/>
                </a:lnTo>
                <a:lnTo>
                  <a:pt x="3658" y="2817"/>
                </a:lnTo>
                <a:lnTo>
                  <a:pt x="3662" y="2874"/>
                </a:lnTo>
                <a:lnTo>
                  <a:pt x="3662" y="2932"/>
                </a:lnTo>
                <a:lnTo>
                  <a:pt x="3662" y="2979"/>
                </a:lnTo>
                <a:lnTo>
                  <a:pt x="3659" y="3026"/>
                </a:lnTo>
                <a:lnTo>
                  <a:pt x="3657" y="3073"/>
                </a:lnTo>
                <a:lnTo>
                  <a:pt x="3652" y="3120"/>
                </a:lnTo>
                <a:lnTo>
                  <a:pt x="3647" y="3165"/>
                </a:lnTo>
                <a:lnTo>
                  <a:pt x="3642" y="3211"/>
                </a:lnTo>
                <a:lnTo>
                  <a:pt x="3633" y="3256"/>
                </a:lnTo>
                <a:lnTo>
                  <a:pt x="3625" y="3301"/>
                </a:lnTo>
                <a:lnTo>
                  <a:pt x="3615" y="3345"/>
                </a:lnTo>
                <a:lnTo>
                  <a:pt x="3605" y="3389"/>
                </a:lnTo>
                <a:lnTo>
                  <a:pt x="3593" y="3433"/>
                </a:lnTo>
                <a:lnTo>
                  <a:pt x="3580" y="3477"/>
                </a:lnTo>
                <a:lnTo>
                  <a:pt x="3566" y="3520"/>
                </a:lnTo>
                <a:lnTo>
                  <a:pt x="3551" y="3561"/>
                </a:lnTo>
                <a:lnTo>
                  <a:pt x="3535" y="3604"/>
                </a:lnTo>
                <a:lnTo>
                  <a:pt x="3518" y="3644"/>
                </a:lnTo>
                <a:lnTo>
                  <a:pt x="3500" y="3686"/>
                </a:lnTo>
                <a:lnTo>
                  <a:pt x="3481" y="3726"/>
                </a:lnTo>
                <a:lnTo>
                  <a:pt x="3462" y="3766"/>
                </a:lnTo>
                <a:lnTo>
                  <a:pt x="3441" y="3805"/>
                </a:lnTo>
                <a:lnTo>
                  <a:pt x="3420" y="3844"/>
                </a:lnTo>
                <a:lnTo>
                  <a:pt x="3397" y="3882"/>
                </a:lnTo>
                <a:lnTo>
                  <a:pt x="3373" y="3919"/>
                </a:lnTo>
                <a:lnTo>
                  <a:pt x="3349" y="3956"/>
                </a:lnTo>
                <a:lnTo>
                  <a:pt x="3325" y="3992"/>
                </a:lnTo>
                <a:lnTo>
                  <a:pt x="3298" y="4028"/>
                </a:lnTo>
                <a:lnTo>
                  <a:pt x="3272" y="4062"/>
                </a:lnTo>
                <a:lnTo>
                  <a:pt x="3244" y="4097"/>
                </a:lnTo>
                <a:lnTo>
                  <a:pt x="3215" y="4130"/>
                </a:lnTo>
                <a:lnTo>
                  <a:pt x="3187" y="4163"/>
                </a:lnTo>
                <a:lnTo>
                  <a:pt x="3157" y="4195"/>
                </a:lnTo>
                <a:lnTo>
                  <a:pt x="3126" y="4227"/>
                </a:lnTo>
                <a:lnTo>
                  <a:pt x="3094" y="4257"/>
                </a:lnTo>
                <a:lnTo>
                  <a:pt x="3062" y="4288"/>
                </a:lnTo>
                <a:lnTo>
                  <a:pt x="3029" y="4317"/>
                </a:lnTo>
                <a:lnTo>
                  <a:pt x="2996" y="4345"/>
                </a:lnTo>
                <a:lnTo>
                  <a:pt x="2961" y="4372"/>
                </a:lnTo>
                <a:lnTo>
                  <a:pt x="2927" y="4400"/>
                </a:lnTo>
                <a:lnTo>
                  <a:pt x="2891" y="4426"/>
                </a:lnTo>
                <a:lnTo>
                  <a:pt x="2854" y="4451"/>
                </a:lnTo>
                <a:lnTo>
                  <a:pt x="2818" y="4474"/>
                </a:lnTo>
                <a:lnTo>
                  <a:pt x="2781" y="4498"/>
                </a:lnTo>
                <a:lnTo>
                  <a:pt x="2743" y="4521"/>
                </a:lnTo>
                <a:lnTo>
                  <a:pt x="2704" y="4542"/>
                </a:lnTo>
                <a:lnTo>
                  <a:pt x="2664" y="4564"/>
                </a:lnTo>
                <a:lnTo>
                  <a:pt x="2625" y="4583"/>
                </a:lnTo>
                <a:lnTo>
                  <a:pt x="2585" y="4602"/>
                </a:lnTo>
                <a:lnTo>
                  <a:pt x="2544" y="4619"/>
                </a:lnTo>
                <a:lnTo>
                  <a:pt x="2503" y="4636"/>
                </a:lnTo>
                <a:lnTo>
                  <a:pt x="2460" y="4653"/>
                </a:lnTo>
                <a:lnTo>
                  <a:pt x="2419" y="4667"/>
                </a:lnTo>
                <a:lnTo>
                  <a:pt x="2376" y="4681"/>
                </a:lnTo>
                <a:lnTo>
                  <a:pt x="2332" y="4694"/>
                </a:lnTo>
                <a:lnTo>
                  <a:pt x="2289" y="4706"/>
                </a:lnTo>
                <a:lnTo>
                  <a:pt x="2245" y="4717"/>
                </a:lnTo>
                <a:lnTo>
                  <a:pt x="2200" y="4726"/>
                </a:lnTo>
                <a:lnTo>
                  <a:pt x="2155" y="4735"/>
                </a:lnTo>
                <a:lnTo>
                  <a:pt x="2110" y="4743"/>
                </a:lnTo>
                <a:lnTo>
                  <a:pt x="2065" y="4749"/>
                </a:lnTo>
                <a:lnTo>
                  <a:pt x="2018" y="4754"/>
                </a:lnTo>
                <a:lnTo>
                  <a:pt x="1972" y="4758"/>
                </a:lnTo>
                <a:lnTo>
                  <a:pt x="1926" y="4761"/>
                </a:lnTo>
                <a:lnTo>
                  <a:pt x="1878" y="4763"/>
                </a:lnTo>
                <a:lnTo>
                  <a:pt x="1831" y="4763"/>
                </a:lnTo>
                <a:lnTo>
                  <a:pt x="1783" y="4763"/>
                </a:lnTo>
                <a:lnTo>
                  <a:pt x="1737" y="4761"/>
                </a:lnTo>
                <a:lnTo>
                  <a:pt x="1691" y="4758"/>
                </a:lnTo>
                <a:lnTo>
                  <a:pt x="1644" y="4754"/>
                </a:lnTo>
                <a:lnTo>
                  <a:pt x="1598" y="4749"/>
                </a:lnTo>
                <a:lnTo>
                  <a:pt x="1552" y="4743"/>
                </a:lnTo>
                <a:lnTo>
                  <a:pt x="1507" y="4735"/>
                </a:lnTo>
                <a:lnTo>
                  <a:pt x="1462" y="4726"/>
                </a:lnTo>
                <a:lnTo>
                  <a:pt x="1418" y="4717"/>
                </a:lnTo>
                <a:lnTo>
                  <a:pt x="1374" y="4706"/>
                </a:lnTo>
                <a:lnTo>
                  <a:pt x="1330" y="4694"/>
                </a:lnTo>
                <a:lnTo>
                  <a:pt x="1287" y="4681"/>
                </a:lnTo>
                <a:lnTo>
                  <a:pt x="1244" y="4667"/>
                </a:lnTo>
                <a:lnTo>
                  <a:pt x="1202" y="4653"/>
                </a:lnTo>
                <a:lnTo>
                  <a:pt x="1160" y="4636"/>
                </a:lnTo>
                <a:lnTo>
                  <a:pt x="1118" y="4619"/>
                </a:lnTo>
                <a:lnTo>
                  <a:pt x="1078" y="4602"/>
                </a:lnTo>
                <a:lnTo>
                  <a:pt x="1038" y="4583"/>
                </a:lnTo>
                <a:lnTo>
                  <a:pt x="997" y="4564"/>
                </a:lnTo>
                <a:lnTo>
                  <a:pt x="958" y="4542"/>
                </a:lnTo>
                <a:lnTo>
                  <a:pt x="920" y="4521"/>
                </a:lnTo>
                <a:lnTo>
                  <a:pt x="882" y="4498"/>
                </a:lnTo>
                <a:lnTo>
                  <a:pt x="844" y="4474"/>
                </a:lnTo>
                <a:lnTo>
                  <a:pt x="807" y="4451"/>
                </a:lnTo>
                <a:lnTo>
                  <a:pt x="771" y="4426"/>
                </a:lnTo>
                <a:lnTo>
                  <a:pt x="735" y="4400"/>
                </a:lnTo>
                <a:lnTo>
                  <a:pt x="701" y="4372"/>
                </a:lnTo>
                <a:lnTo>
                  <a:pt x="666" y="4345"/>
                </a:lnTo>
                <a:lnTo>
                  <a:pt x="633" y="4317"/>
                </a:lnTo>
                <a:lnTo>
                  <a:pt x="600" y="4288"/>
                </a:lnTo>
                <a:lnTo>
                  <a:pt x="568" y="4257"/>
                </a:lnTo>
                <a:lnTo>
                  <a:pt x="537" y="4227"/>
                </a:lnTo>
                <a:lnTo>
                  <a:pt x="506" y="4195"/>
                </a:lnTo>
                <a:lnTo>
                  <a:pt x="476" y="4163"/>
                </a:lnTo>
                <a:lnTo>
                  <a:pt x="446" y="4130"/>
                </a:lnTo>
                <a:lnTo>
                  <a:pt x="418" y="4097"/>
                </a:lnTo>
                <a:lnTo>
                  <a:pt x="391" y="4062"/>
                </a:lnTo>
                <a:lnTo>
                  <a:pt x="363" y="4028"/>
                </a:lnTo>
                <a:lnTo>
                  <a:pt x="338" y="3992"/>
                </a:lnTo>
                <a:lnTo>
                  <a:pt x="312" y="3956"/>
                </a:lnTo>
                <a:lnTo>
                  <a:pt x="289" y="3919"/>
                </a:lnTo>
                <a:lnTo>
                  <a:pt x="265" y="3882"/>
                </a:lnTo>
                <a:lnTo>
                  <a:pt x="242" y="3844"/>
                </a:lnTo>
                <a:lnTo>
                  <a:pt x="221" y="3805"/>
                </a:lnTo>
                <a:lnTo>
                  <a:pt x="201" y="3766"/>
                </a:lnTo>
                <a:lnTo>
                  <a:pt x="180" y="3726"/>
                </a:lnTo>
                <a:lnTo>
                  <a:pt x="161" y="3686"/>
                </a:lnTo>
                <a:lnTo>
                  <a:pt x="144" y="3644"/>
                </a:lnTo>
                <a:lnTo>
                  <a:pt x="127" y="3604"/>
                </a:lnTo>
                <a:lnTo>
                  <a:pt x="112" y="3561"/>
                </a:lnTo>
                <a:lnTo>
                  <a:pt x="96" y="3520"/>
                </a:lnTo>
                <a:lnTo>
                  <a:pt x="82" y="3477"/>
                </a:lnTo>
                <a:lnTo>
                  <a:pt x="69" y="3433"/>
                </a:lnTo>
                <a:lnTo>
                  <a:pt x="58" y="3389"/>
                </a:lnTo>
                <a:lnTo>
                  <a:pt x="46" y="3345"/>
                </a:lnTo>
                <a:lnTo>
                  <a:pt x="37" y="3301"/>
                </a:lnTo>
                <a:lnTo>
                  <a:pt x="28" y="3256"/>
                </a:lnTo>
                <a:lnTo>
                  <a:pt x="21" y="3211"/>
                </a:lnTo>
                <a:lnTo>
                  <a:pt x="14" y="3165"/>
                </a:lnTo>
                <a:lnTo>
                  <a:pt x="9" y="3120"/>
                </a:lnTo>
                <a:lnTo>
                  <a:pt x="5" y="3073"/>
                </a:lnTo>
                <a:lnTo>
                  <a:pt x="2" y="3026"/>
                </a:lnTo>
                <a:lnTo>
                  <a:pt x="0" y="2979"/>
                </a:lnTo>
                <a:lnTo>
                  <a:pt x="0" y="2932"/>
                </a:lnTo>
                <a:lnTo>
                  <a:pt x="0" y="2884"/>
                </a:lnTo>
                <a:lnTo>
                  <a:pt x="2" y="2838"/>
                </a:lnTo>
                <a:lnTo>
                  <a:pt x="5" y="2791"/>
                </a:lnTo>
                <a:lnTo>
                  <a:pt x="9" y="2744"/>
                </a:lnTo>
                <a:lnTo>
                  <a:pt x="14" y="2699"/>
                </a:lnTo>
                <a:lnTo>
                  <a:pt x="21" y="2653"/>
                </a:lnTo>
                <a:lnTo>
                  <a:pt x="28" y="2608"/>
                </a:lnTo>
                <a:lnTo>
                  <a:pt x="37" y="2563"/>
                </a:lnTo>
                <a:lnTo>
                  <a:pt x="46" y="2519"/>
                </a:lnTo>
                <a:lnTo>
                  <a:pt x="58" y="2475"/>
                </a:lnTo>
                <a:lnTo>
                  <a:pt x="69" y="2431"/>
                </a:lnTo>
                <a:lnTo>
                  <a:pt x="82" y="2387"/>
                </a:lnTo>
                <a:lnTo>
                  <a:pt x="96" y="2344"/>
                </a:lnTo>
                <a:lnTo>
                  <a:pt x="112" y="2303"/>
                </a:lnTo>
                <a:lnTo>
                  <a:pt x="127" y="2261"/>
                </a:lnTo>
                <a:lnTo>
                  <a:pt x="144" y="2219"/>
                </a:lnTo>
                <a:lnTo>
                  <a:pt x="161" y="2178"/>
                </a:lnTo>
                <a:lnTo>
                  <a:pt x="180" y="2137"/>
                </a:lnTo>
                <a:lnTo>
                  <a:pt x="201" y="2098"/>
                </a:lnTo>
                <a:lnTo>
                  <a:pt x="221" y="2059"/>
                </a:lnTo>
                <a:lnTo>
                  <a:pt x="242" y="2020"/>
                </a:lnTo>
                <a:lnTo>
                  <a:pt x="265" y="1982"/>
                </a:lnTo>
                <a:lnTo>
                  <a:pt x="289" y="1945"/>
                </a:lnTo>
                <a:lnTo>
                  <a:pt x="312" y="1908"/>
                </a:lnTo>
                <a:lnTo>
                  <a:pt x="338" y="1871"/>
                </a:lnTo>
                <a:lnTo>
                  <a:pt x="363" y="1836"/>
                </a:lnTo>
                <a:lnTo>
                  <a:pt x="391" y="1801"/>
                </a:lnTo>
                <a:lnTo>
                  <a:pt x="418" y="1767"/>
                </a:lnTo>
                <a:lnTo>
                  <a:pt x="446" y="1734"/>
                </a:lnTo>
                <a:lnTo>
                  <a:pt x="476" y="1700"/>
                </a:lnTo>
                <a:lnTo>
                  <a:pt x="506" y="1668"/>
                </a:lnTo>
                <a:lnTo>
                  <a:pt x="537" y="1638"/>
                </a:lnTo>
                <a:lnTo>
                  <a:pt x="568" y="1607"/>
                </a:lnTo>
                <a:lnTo>
                  <a:pt x="600" y="1576"/>
                </a:lnTo>
                <a:lnTo>
                  <a:pt x="633" y="1547"/>
                </a:lnTo>
                <a:lnTo>
                  <a:pt x="666" y="1519"/>
                </a:lnTo>
                <a:lnTo>
                  <a:pt x="701" y="1491"/>
                </a:lnTo>
                <a:lnTo>
                  <a:pt x="735" y="1464"/>
                </a:lnTo>
                <a:lnTo>
                  <a:pt x="771" y="1438"/>
                </a:lnTo>
                <a:lnTo>
                  <a:pt x="807" y="1413"/>
                </a:lnTo>
                <a:lnTo>
                  <a:pt x="844" y="1389"/>
                </a:lnTo>
                <a:lnTo>
                  <a:pt x="882" y="1366"/>
                </a:lnTo>
                <a:lnTo>
                  <a:pt x="920" y="1343"/>
                </a:lnTo>
                <a:lnTo>
                  <a:pt x="958" y="1322"/>
                </a:lnTo>
                <a:lnTo>
                  <a:pt x="997" y="1301"/>
                </a:lnTo>
                <a:lnTo>
                  <a:pt x="1038" y="1281"/>
                </a:lnTo>
                <a:lnTo>
                  <a:pt x="1078" y="1262"/>
                </a:lnTo>
                <a:lnTo>
                  <a:pt x="1118" y="1244"/>
                </a:lnTo>
                <a:lnTo>
                  <a:pt x="1160" y="1228"/>
                </a:lnTo>
                <a:lnTo>
                  <a:pt x="1202" y="1211"/>
                </a:lnTo>
                <a:lnTo>
                  <a:pt x="1244" y="1197"/>
                </a:lnTo>
                <a:lnTo>
                  <a:pt x="1287" y="1183"/>
                </a:lnTo>
                <a:lnTo>
                  <a:pt x="1330" y="1170"/>
                </a:lnTo>
                <a:lnTo>
                  <a:pt x="1374" y="1158"/>
                </a:lnTo>
                <a:lnTo>
                  <a:pt x="1418" y="1147"/>
                </a:lnTo>
                <a:lnTo>
                  <a:pt x="1462" y="1138"/>
                </a:lnTo>
                <a:lnTo>
                  <a:pt x="1507" y="1129"/>
                </a:lnTo>
                <a:lnTo>
                  <a:pt x="1552" y="1122"/>
                </a:lnTo>
                <a:lnTo>
                  <a:pt x="1598" y="1115"/>
                </a:lnTo>
                <a:lnTo>
                  <a:pt x="1644" y="1110"/>
                </a:lnTo>
                <a:lnTo>
                  <a:pt x="1691" y="1106"/>
                </a:lnTo>
                <a:lnTo>
                  <a:pt x="1737" y="1103"/>
                </a:lnTo>
                <a:lnTo>
                  <a:pt x="1783" y="1101"/>
                </a:lnTo>
                <a:lnTo>
                  <a:pt x="1831" y="1101"/>
                </a:lnTo>
                <a:lnTo>
                  <a:pt x="1895" y="1102"/>
                </a:lnTo>
                <a:lnTo>
                  <a:pt x="1958" y="1104"/>
                </a:lnTo>
                <a:lnTo>
                  <a:pt x="2021" y="1110"/>
                </a:lnTo>
                <a:lnTo>
                  <a:pt x="2083" y="1117"/>
                </a:lnTo>
                <a:lnTo>
                  <a:pt x="2144" y="1127"/>
                </a:lnTo>
                <a:lnTo>
                  <a:pt x="2205" y="1139"/>
                </a:lnTo>
                <a:lnTo>
                  <a:pt x="2264" y="1152"/>
                </a:lnTo>
                <a:lnTo>
                  <a:pt x="2324" y="1167"/>
                </a:lnTo>
                <a:lnTo>
                  <a:pt x="2382" y="1185"/>
                </a:lnTo>
                <a:lnTo>
                  <a:pt x="2440" y="1204"/>
                </a:lnTo>
                <a:lnTo>
                  <a:pt x="2497" y="1225"/>
                </a:lnTo>
                <a:lnTo>
                  <a:pt x="2553" y="1248"/>
                </a:lnTo>
                <a:lnTo>
                  <a:pt x="2607" y="1273"/>
                </a:lnTo>
                <a:lnTo>
                  <a:pt x="2661" y="1299"/>
                </a:lnTo>
                <a:lnTo>
                  <a:pt x="2714" y="1328"/>
                </a:lnTo>
                <a:lnTo>
                  <a:pt x="2765" y="1357"/>
                </a:lnTo>
                <a:lnTo>
                  <a:pt x="3964" y="158"/>
                </a:lnTo>
                <a:lnTo>
                  <a:pt x="4021" y="100"/>
                </a:lnTo>
                <a:lnTo>
                  <a:pt x="4037" y="87"/>
                </a:lnTo>
                <a:lnTo>
                  <a:pt x="4052" y="74"/>
                </a:lnTo>
                <a:lnTo>
                  <a:pt x="4069" y="62"/>
                </a:lnTo>
                <a:lnTo>
                  <a:pt x="4086" y="51"/>
                </a:lnTo>
                <a:lnTo>
                  <a:pt x="4102" y="40"/>
                </a:lnTo>
                <a:lnTo>
                  <a:pt x="4120" y="32"/>
                </a:lnTo>
                <a:lnTo>
                  <a:pt x="4138" y="25"/>
                </a:lnTo>
                <a:lnTo>
                  <a:pt x="4156" y="18"/>
                </a:lnTo>
                <a:lnTo>
                  <a:pt x="4175" y="13"/>
                </a:lnTo>
                <a:lnTo>
                  <a:pt x="4194" y="8"/>
                </a:lnTo>
                <a:lnTo>
                  <a:pt x="4213" y="5"/>
                </a:lnTo>
                <a:lnTo>
                  <a:pt x="4233" y="2"/>
                </a:lnTo>
                <a:lnTo>
                  <a:pt x="4252" y="0"/>
                </a:lnTo>
                <a:lnTo>
                  <a:pt x="4272" y="0"/>
                </a:lnTo>
                <a:lnTo>
                  <a:pt x="4292" y="0"/>
                </a:lnTo>
                <a:lnTo>
                  <a:pt x="4312" y="2"/>
                </a:lnTo>
                <a:lnTo>
                  <a:pt x="4331" y="5"/>
                </a:lnTo>
                <a:lnTo>
                  <a:pt x="4352" y="7"/>
                </a:lnTo>
                <a:lnTo>
                  <a:pt x="4372" y="12"/>
                </a:lnTo>
                <a:lnTo>
                  <a:pt x="4392" y="17"/>
                </a:lnTo>
                <a:lnTo>
                  <a:pt x="4412" y="23"/>
                </a:lnTo>
                <a:lnTo>
                  <a:pt x="4431" y="30"/>
                </a:lnTo>
                <a:lnTo>
                  <a:pt x="4451" y="38"/>
                </a:lnTo>
                <a:lnTo>
                  <a:pt x="4470" y="46"/>
                </a:lnTo>
                <a:lnTo>
                  <a:pt x="4489" y="56"/>
                </a:lnTo>
                <a:lnTo>
                  <a:pt x="4508" y="66"/>
                </a:lnTo>
                <a:lnTo>
                  <a:pt x="4527" y="78"/>
                </a:lnTo>
                <a:lnTo>
                  <a:pt x="4545" y="90"/>
                </a:lnTo>
                <a:lnTo>
                  <a:pt x="4563" y="103"/>
                </a:lnTo>
                <a:lnTo>
                  <a:pt x="4580" y="118"/>
                </a:lnTo>
                <a:lnTo>
                  <a:pt x="4596" y="132"/>
                </a:lnTo>
                <a:lnTo>
                  <a:pt x="4613" y="148"/>
                </a:lnTo>
                <a:lnTo>
                  <a:pt x="4628" y="164"/>
                </a:lnTo>
                <a:lnTo>
                  <a:pt x="4642" y="180"/>
                </a:lnTo>
                <a:lnTo>
                  <a:pt x="4657" y="198"/>
                </a:lnTo>
                <a:lnTo>
                  <a:pt x="4670" y="216"/>
                </a:lnTo>
                <a:lnTo>
                  <a:pt x="4683" y="234"/>
                </a:lnTo>
                <a:lnTo>
                  <a:pt x="4694" y="252"/>
                </a:lnTo>
                <a:lnTo>
                  <a:pt x="4704" y="271"/>
                </a:lnTo>
                <a:lnTo>
                  <a:pt x="4714" y="290"/>
                </a:lnTo>
                <a:lnTo>
                  <a:pt x="4723" y="310"/>
                </a:lnTo>
                <a:lnTo>
                  <a:pt x="4730" y="329"/>
                </a:lnTo>
                <a:lnTo>
                  <a:pt x="4737" y="349"/>
                </a:lnTo>
                <a:lnTo>
                  <a:pt x="4743" y="368"/>
                </a:lnTo>
                <a:lnTo>
                  <a:pt x="4749" y="388"/>
                </a:lnTo>
                <a:lnTo>
                  <a:pt x="4753" y="408"/>
                </a:lnTo>
                <a:lnTo>
                  <a:pt x="4756" y="429"/>
                </a:lnTo>
                <a:lnTo>
                  <a:pt x="4759" y="449"/>
                </a:lnTo>
                <a:lnTo>
                  <a:pt x="4760" y="469"/>
                </a:lnTo>
                <a:lnTo>
                  <a:pt x="4760" y="489"/>
                </a:lnTo>
                <a:lnTo>
                  <a:pt x="4760" y="508"/>
                </a:lnTo>
                <a:lnTo>
                  <a:pt x="4759" y="528"/>
                </a:lnTo>
                <a:lnTo>
                  <a:pt x="4756" y="547"/>
                </a:lnTo>
                <a:lnTo>
                  <a:pt x="4753" y="568"/>
                </a:lnTo>
                <a:lnTo>
                  <a:pt x="4748" y="587"/>
                </a:lnTo>
                <a:lnTo>
                  <a:pt x="4742" y="604"/>
                </a:lnTo>
                <a:lnTo>
                  <a:pt x="4736" y="623"/>
                </a:lnTo>
                <a:lnTo>
                  <a:pt x="4728" y="641"/>
                </a:lnTo>
                <a:lnTo>
                  <a:pt x="4720" y="659"/>
                </a:lnTo>
                <a:lnTo>
                  <a:pt x="4710" y="676"/>
                </a:lnTo>
                <a:lnTo>
                  <a:pt x="4699" y="692"/>
                </a:lnTo>
                <a:lnTo>
                  <a:pt x="4688" y="708"/>
                </a:lnTo>
                <a:lnTo>
                  <a:pt x="4675" y="724"/>
                </a:lnTo>
                <a:lnTo>
                  <a:pt x="4660" y="739"/>
                </a:lnTo>
                <a:lnTo>
                  <a:pt x="4436" y="963"/>
                </a:lnTo>
                <a:lnTo>
                  <a:pt x="2812" y="2570"/>
                </a:lnTo>
                <a:lnTo>
                  <a:pt x="2211" y="2862"/>
                </a:lnTo>
                <a:lnTo>
                  <a:pt x="2213" y="2880"/>
                </a:lnTo>
                <a:lnTo>
                  <a:pt x="2216" y="2896"/>
                </a:lnTo>
                <a:lnTo>
                  <a:pt x="2217" y="2914"/>
                </a:lnTo>
                <a:lnTo>
                  <a:pt x="2217" y="2932"/>
                </a:lnTo>
                <a:lnTo>
                  <a:pt x="2217" y="2952"/>
                </a:lnTo>
                <a:lnTo>
                  <a:pt x="2216" y="2971"/>
                </a:lnTo>
                <a:lnTo>
                  <a:pt x="2213" y="2991"/>
                </a:lnTo>
                <a:lnTo>
                  <a:pt x="2210" y="3010"/>
                </a:lnTo>
                <a:lnTo>
                  <a:pt x="2205" y="3028"/>
                </a:lnTo>
                <a:lnTo>
                  <a:pt x="2200" y="3047"/>
                </a:lnTo>
                <a:lnTo>
                  <a:pt x="2194" y="3065"/>
                </a:lnTo>
                <a:lnTo>
                  <a:pt x="2187" y="3083"/>
                </a:lnTo>
                <a:lnTo>
                  <a:pt x="2179" y="3099"/>
                </a:lnTo>
                <a:lnTo>
                  <a:pt x="2170" y="3116"/>
                </a:lnTo>
                <a:lnTo>
                  <a:pt x="2161" y="3133"/>
                </a:lnTo>
                <a:lnTo>
                  <a:pt x="2151" y="3148"/>
                </a:lnTo>
                <a:lnTo>
                  <a:pt x="2141" y="3163"/>
                </a:lnTo>
                <a:lnTo>
                  <a:pt x="2129" y="3178"/>
                </a:lnTo>
                <a:lnTo>
                  <a:pt x="2117" y="3192"/>
                </a:lnTo>
                <a:lnTo>
                  <a:pt x="2104" y="3205"/>
                </a:lnTo>
                <a:lnTo>
                  <a:pt x="2091" y="3218"/>
                </a:lnTo>
                <a:lnTo>
                  <a:pt x="2077" y="3230"/>
                </a:lnTo>
                <a:lnTo>
                  <a:pt x="2062" y="3242"/>
                </a:lnTo>
                <a:lnTo>
                  <a:pt x="2047" y="3253"/>
                </a:lnTo>
                <a:lnTo>
                  <a:pt x="2032" y="3262"/>
                </a:lnTo>
                <a:lnTo>
                  <a:pt x="2015" y="3272"/>
                </a:lnTo>
                <a:lnTo>
                  <a:pt x="1998" y="3280"/>
                </a:lnTo>
                <a:lnTo>
                  <a:pt x="1982" y="3288"/>
                </a:lnTo>
                <a:lnTo>
                  <a:pt x="1964" y="3294"/>
                </a:lnTo>
                <a:lnTo>
                  <a:pt x="1946" y="3301"/>
                </a:lnTo>
                <a:lnTo>
                  <a:pt x="1927" y="3306"/>
                </a:lnTo>
                <a:lnTo>
                  <a:pt x="1909" y="3311"/>
                </a:lnTo>
                <a:lnTo>
                  <a:pt x="1890" y="3313"/>
                </a:lnTo>
                <a:lnTo>
                  <a:pt x="1870" y="3315"/>
                </a:lnTo>
                <a:lnTo>
                  <a:pt x="1851" y="3318"/>
                </a:lnTo>
                <a:lnTo>
                  <a:pt x="1831" y="3318"/>
                </a:lnTo>
                <a:lnTo>
                  <a:pt x="1811" y="3318"/>
                </a:lnTo>
                <a:lnTo>
                  <a:pt x="1792" y="3315"/>
                </a:lnTo>
                <a:lnTo>
                  <a:pt x="1773" y="3313"/>
                </a:lnTo>
                <a:lnTo>
                  <a:pt x="1754" y="3311"/>
                </a:lnTo>
                <a:lnTo>
                  <a:pt x="1735" y="3306"/>
                </a:lnTo>
                <a:lnTo>
                  <a:pt x="1717" y="3301"/>
                </a:lnTo>
                <a:lnTo>
                  <a:pt x="1698" y="3294"/>
                </a:lnTo>
                <a:lnTo>
                  <a:pt x="1681" y="3288"/>
                </a:lnTo>
                <a:lnTo>
                  <a:pt x="1663" y="3280"/>
                </a:lnTo>
                <a:lnTo>
                  <a:pt x="1647" y="3272"/>
                </a:lnTo>
                <a:lnTo>
                  <a:pt x="1631" y="3262"/>
                </a:lnTo>
                <a:lnTo>
                  <a:pt x="1615" y="3253"/>
                </a:lnTo>
                <a:lnTo>
                  <a:pt x="1601" y="3242"/>
                </a:lnTo>
                <a:lnTo>
                  <a:pt x="1585" y="3230"/>
                </a:lnTo>
                <a:lnTo>
                  <a:pt x="1572" y="3218"/>
                </a:lnTo>
                <a:lnTo>
                  <a:pt x="1558" y="3205"/>
                </a:lnTo>
                <a:lnTo>
                  <a:pt x="1546" y="3192"/>
                </a:lnTo>
                <a:lnTo>
                  <a:pt x="1533" y="3178"/>
                </a:lnTo>
                <a:lnTo>
                  <a:pt x="1522" y="3163"/>
                </a:lnTo>
                <a:lnTo>
                  <a:pt x="1511" y="3148"/>
                </a:lnTo>
                <a:lnTo>
                  <a:pt x="1501" y="3133"/>
                </a:lnTo>
                <a:lnTo>
                  <a:pt x="1491" y="3116"/>
                </a:lnTo>
                <a:lnTo>
                  <a:pt x="1483" y="3099"/>
                </a:lnTo>
                <a:lnTo>
                  <a:pt x="1476" y="3083"/>
                </a:lnTo>
                <a:lnTo>
                  <a:pt x="1469" y="3065"/>
                </a:lnTo>
                <a:lnTo>
                  <a:pt x="1463" y="3047"/>
                </a:lnTo>
                <a:lnTo>
                  <a:pt x="1457" y="3028"/>
                </a:lnTo>
                <a:lnTo>
                  <a:pt x="1453" y="3010"/>
                </a:lnTo>
                <a:lnTo>
                  <a:pt x="1450" y="2991"/>
                </a:lnTo>
                <a:lnTo>
                  <a:pt x="1447" y="2971"/>
                </a:lnTo>
                <a:lnTo>
                  <a:pt x="1446" y="2952"/>
                </a:lnTo>
                <a:lnTo>
                  <a:pt x="1445" y="2932"/>
                </a:lnTo>
                <a:lnTo>
                  <a:pt x="1446" y="2912"/>
                </a:lnTo>
                <a:lnTo>
                  <a:pt x="1447" y="2893"/>
                </a:lnTo>
                <a:lnTo>
                  <a:pt x="1450" y="2874"/>
                </a:lnTo>
                <a:lnTo>
                  <a:pt x="1453" y="2855"/>
                </a:lnTo>
                <a:lnTo>
                  <a:pt x="1457" y="2836"/>
                </a:lnTo>
                <a:lnTo>
                  <a:pt x="1463" y="2817"/>
                </a:lnTo>
                <a:lnTo>
                  <a:pt x="1469" y="2799"/>
                </a:lnTo>
                <a:lnTo>
                  <a:pt x="1476" y="2781"/>
                </a:lnTo>
                <a:lnTo>
                  <a:pt x="1483" y="2764"/>
                </a:lnTo>
                <a:lnTo>
                  <a:pt x="1491" y="2748"/>
                </a:lnTo>
                <a:lnTo>
                  <a:pt x="1501" y="2731"/>
                </a:lnTo>
                <a:lnTo>
                  <a:pt x="1511" y="2716"/>
                </a:lnTo>
                <a:lnTo>
                  <a:pt x="1522" y="2702"/>
                </a:lnTo>
                <a:lnTo>
                  <a:pt x="1533" y="2686"/>
                </a:lnTo>
                <a:lnTo>
                  <a:pt x="1546" y="2672"/>
                </a:lnTo>
                <a:lnTo>
                  <a:pt x="1558" y="2659"/>
                </a:lnTo>
                <a:lnTo>
                  <a:pt x="1572" y="2646"/>
                </a:lnTo>
                <a:lnTo>
                  <a:pt x="1585" y="2634"/>
                </a:lnTo>
                <a:lnTo>
                  <a:pt x="1601" y="2623"/>
                </a:lnTo>
                <a:lnTo>
                  <a:pt x="1615" y="2611"/>
                </a:lnTo>
                <a:lnTo>
                  <a:pt x="1631" y="2602"/>
                </a:lnTo>
                <a:lnTo>
                  <a:pt x="1647" y="2592"/>
                </a:lnTo>
                <a:lnTo>
                  <a:pt x="1663" y="2584"/>
                </a:lnTo>
                <a:lnTo>
                  <a:pt x="1681" y="2576"/>
                </a:lnTo>
                <a:lnTo>
                  <a:pt x="1698" y="2570"/>
                </a:lnTo>
                <a:lnTo>
                  <a:pt x="1717" y="2564"/>
                </a:lnTo>
                <a:lnTo>
                  <a:pt x="1735" y="2558"/>
                </a:lnTo>
                <a:lnTo>
                  <a:pt x="1754" y="2554"/>
                </a:lnTo>
                <a:lnTo>
                  <a:pt x="1773" y="2551"/>
                </a:lnTo>
                <a:lnTo>
                  <a:pt x="1792" y="2548"/>
                </a:lnTo>
                <a:lnTo>
                  <a:pt x="1811" y="2546"/>
                </a:lnTo>
                <a:lnTo>
                  <a:pt x="1831" y="2546"/>
                </a:lnTo>
                <a:lnTo>
                  <a:pt x="1864" y="2547"/>
                </a:lnTo>
                <a:lnTo>
                  <a:pt x="1896" y="2552"/>
                </a:lnTo>
                <a:lnTo>
                  <a:pt x="2022" y="2291"/>
                </a:lnTo>
                <a:lnTo>
                  <a:pt x="1988" y="2282"/>
                </a:lnTo>
                <a:lnTo>
                  <a:pt x="1952" y="2274"/>
                </a:lnTo>
                <a:lnTo>
                  <a:pt x="1915" y="2268"/>
                </a:lnTo>
                <a:lnTo>
                  <a:pt x="1878" y="2265"/>
                </a:lnTo>
                <a:lnTo>
                  <a:pt x="1878" y="2075"/>
                </a:lnTo>
                <a:close/>
                <a:moveTo>
                  <a:pt x="1827" y="2692"/>
                </a:moveTo>
                <a:lnTo>
                  <a:pt x="1827" y="2692"/>
                </a:lnTo>
                <a:lnTo>
                  <a:pt x="1804" y="2694"/>
                </a:lnTo>
                <a:lnTo>
                  <a:pt x="1780" y="2698"/>
                </a:lnTo>
                <a:lnTo>
                  <a:pt x="1757" y="2704"/>
                </a:lnTo>
                <a:lnTo>
                  <a:pt x="1736" y="2712"/>
                </a:lnTo>
                <a:lnTo>
                  <a:pt x="1715" y="2722"/>
                </a:lnTo>
                <a:lnTo>
                  <a:pt x="1696" y="2735"/>
                </a:lnTo>
                <a:lnTo>
                  <a:pt x="1678" y="2748"/>
                </a:lnTo>
                <a:lnTo>
                  <a:pt x="1661" y="2763"/>
                </a:lnTo>
                <a:lnTo>
                  <a:pt x="1646" y="2781"/>
                </a:lnTo>
                <a:lnTo>
                  <a:pt x="1631" y="2799"/>
                </a:lnTo>
                <a:lnTo>
                  <a:pt x="1620" y="2819"/>
                </a:lnTo>
                <a:lnTo>
                  <a:pt x="1610" y="2839"/>
                </a:lnTo>
                <a:lnTo>
                  <a:pt x="1602" y="2862"/>
                </a:lnTo>
                <a:lnTo>
                  <a:pt x="1596" y="2884"/>
                </a:lnTo>
                <a:lnTo>
                  <a:pt x="1592" y="2908"/>
                </a:lnTo>
                <a:lnTo>
                  <a:pt x="1591" y="2932"/>
                </a:lnTo>
                <a:lnTo>
                  <a:pt x="1592" y="2957"/>
                </a:lnTo>
                <a:lnTo>
                  <a:pt x="1597" y="2981"/>
                </a:lnTo>
                <a:lnTo>
                  <a:pt x="1602" y="3003"/>
                </a:lnTo>
                <a:lnTo>
                  <a:pt x="1610" y="3026"/>
                </a:lnTo>
                <a:lnTo>
                  <a:pt x="1621" y="3046"/>
                </a:lnTo>
                <a:lnTo>
                  <a:pt x="1633" y="3066"/>
                </a:lnTo>
                <a:lnTo>
                  <a:pt x="1646" y="3084"/>
                </a:lnTo>
                <a:lnTo>
                  <a:pt x="1662" y="3102"/>
                </a:lnTo>
                <a:lnTo>
                  <a:pt x="1679" y="3117"/>
                </a:lnTo>
                <a:lnTo>
                  <a:pt x="1697" y="3130"/>
                </a:lnTo>
                <a:lnTo>
                  <a:pt x="1717" y="3142"/>
                </a:lnTo>
                <a:lnTo>
                  <a:pt x="1738" y="3153"/>
                </a:lnTo>
                <a:lnTo>
                  <a:pt x="1760" y="3161"/>
                </a:lnTo>
                <a:lnTo>
                  <a:pt x="1783" y="3167"/>
                </a:lnTo>
                <a:lnTo>
                  <a:pt x="1807" y="3171"/>
                </a:lnTo>
                <a:lnTo>
                  <a:pt x="1831" y="3172"/>
                </a:lnTo>
                <a:lnTo>
                  <a:pt x="1856" y="3171"/>
                </a:lnTo>
                <a:lnTo>
                  <a:pt x="1880" y="3167"/>
                </a:lnTo>
                <a:lnTo>
                  <a:pt x="1902" y="3161"/>
                </a:lnTo>
                <a:lnTo>
                  <a:pt x="1925" y="3153"/>
                </a:lnTo>
                <a:lnTo>
                  <a:pt x="1945" y="3142"/>
                </a:lnTo>
                <a:lnTo>
                  <a:pt x="1965" y="3130"/>
                </a:lnTo>
                <a:lnTo>
                  <a:pt x="1984" y="3117"/>
                </a:lnTo>
                <a:lnTo>
                  <a:pt x="2001" y="3102"/>
                </a:lnTo>
                <a:lnTo>
                  <a:pt x="2016" y="3084"/>
                </a:lnTo>
                <a:lnTo>
                  <a:pt x="2030" y="3066"/>
                </a:lnTo>
                <a:lnTo>
                  <a:pt x="2042" y="3046"/>
                </a:lnTo>
                <a:lnTo>
                  <a:pt x="2052" y="3026"/>
                </a:lnTo>
                <a:lnTo>
                  <a:pt x="2060" y="3003"/>
                </a:lnTo>
                <a:lnTo>
                  <a:pt x="2066" y="2981"/>
                </a:lnTo>
                <a:lnTo>
                  <a:pt x="2070" y="2957"/>
                </a:lnTo>
                <a:lnTo>
                  <a:pt x="2071" y="2932"/>
                </a:lnTo>
                <a:lnTo>
                  <a:pt x="2071" y="2931"/>
                </a:lnTo>
                <a:lnTo>
                  <a:pt x="1862" y="3033"/>
                </a:lnTo>
                <a:lnTo>
                  <a:pt x="1728" y="2899"/>
                </a:lnTo>
                <a:lnTo>
                  <a:pt x="1827" y="2692"/>
                </a:lnTo>
                <a:close/>
                <a:moveTo>
                  <a:pt x="2056" y="2832"/>
                </a:moveTo>
                <a:lnTo>
                  <a:pt x="2527" y="2609"/>
                </a:lnTo>
                <a:lnTo>
                  <a:pt x="2495" y="2601"/>
                </a:lnTo>
                <a:lnTo>
                  <a:pt x="2464" y="2589"/>
                </a:lnTo>
                <a:lnTo>
                  <a:pt x="2433" y="2576"/>
                </a:lnTo>
                <a:lnTo>
                  <a:pt x="2402" y="2559"/>
                </a:lnTo>
                <a:lnTo>
                  <a:pt x="2373" y="2541"/>
                </a:lnTo>
                <a:lnTo>
                  <a:pt x="2345" y="2521"/>
                </a:lnTo>
                <a:lnTo>
                  <a:pt x="2318" y="2498"/>
                </a:lnTo>
                <a:lnTo>
                  <a:pt x="2292" y="2475"/>
                </a:lnTo>
                <a:lnTo>
                  <a:pt x="2267" y="2449"/>
                </a:lnTo>
                <a:lnTo>
                  <a:pt x="2244" y="2421"/>
                </a:lnTo>
                <a:lnTo>
                  <a:pt x="2224" y="2392"/>
                </a:lnTo>
                <a:lnTo>
                  <a:pt x="2206" y="2363"/>
                </a:lnTo>
                <a:lnTo>
                  <a:pt x="2189" y="2332"/>
                </a:lnTo>
                <a:lnTo>
                  <a:pt x="2176" y="2301"/>
                </a:lnTo>
                <a:lnTo>
                  <a:pt x="2164" y="2269"/>
                </a:lnTo>
                <a:lnTo>
                  <a:pt x="2156" y="2237"/>
                </a:lnTo>
                <a:lnTo>
                  <a:pt x="1929" y="2706"/>
                </a:lnTo>
                <a:lnTo>
                  <a:pt x="1947" y="2719"/>
                </a:lnTo>
                <a:lnTo>
                  <a:pt x="1965" y="2734"/>
                </a:lnTo>
                <a:lnTo>
                  <a:pt x="1983" y="2749"/>
                </a:lnTo>
                <a:lnTo>
                  <a:pt x="2001" y="2766"/>
                </a:lnTo>
                <a:lnTo>
                  <a:pt x="2016" y="2781"/>
                </a:lnTo>
                <a:lnTo>
                  <a:pt x="2030" y="2798"/>
                </a:lnTo>
                <a:lnTo>
                  <a:pt x="2043" y="2814"/>
                </a:lnTo>
                <a:lnTo>
                  <a:pt x="2056" y="2832"/>
                </a:lnTo>
                <a:close/>
                <a:moveTo>
                  <a:pt x="4202" y="1063"/>
                </a:moveTo>
                <a:lnTo>
                  <a:pt x="4202" y="1063"/>
                </a:lnTo>
                <a:lnTo>
                  <a:pt x="4181" y="1063"/>
                </a:lnTo>
                <a:lnTo>
                  <a:pt x="4160" y="1063"/>
                </a:lnTo>
                <a:lnTo>
                  <a:pt x="4139" y="1060"/>
                </a:lnTo>
                <a:lnTo>
                  <a:pt x="4119" y="1058"/>
                </a:lnTo>
                <a:lnTo>
                  <a:pt x="4097" y="1054"/>
                </a:lnTo>
                <a:lnTo>
                  <a:pt x="4077" y="1050"/>
                </a:lnTo>
                <a:lnTo>
                  <a:pt x="4056" y="1044"/>
                </a:lnTo>
                <a:lnTo>
                  <a:pt x="4036" y="1037"/>
                </a:lnTo>
                <a:lnTo>
                  <a:pt x="4014" y="1028"/>
                </a:lnTo>
                <a:lnTo>
                  <a:pt x="3994" y="1020"/>
                </a:lnTo>
                <a:lnTo>
                  <a:pt x="3975" y="1011"/>
                </a:lnTo>
                <a:lnTo>
                  <a:pt x="3955" y="1000"/>
                </a:lnTo>
                <a:lnTo>
                  <a:pt x="3936" y="988"/>
                </a:lnTo>
                <a:lnTo>
                  <a:pt x="3917" y="975"/>
                </a:lnTo>
                <a:lnTo>
                  <a:pt x="3898" y="962"/>
                </a:lnTo>
                <a:lnTo>
                  <a:pt x="3880" y="948"/>
                </a:lnTo>
                <a:lnTo>
                  <a:pt x="2396" y="2432"/>
                </a:lnTo>
                <a:lnTo>
                  <a:pt x="2420" y="2450"/>
                </a:lnTo>
                <a:lnTo>
                  <a:pt x="2445" y="2468"/>
                </a:lnTo>
                <a:lnTo>
                  <a:pt x="2471" y="2482"/>
                </a:lnTo>
                <a:lnTo>
                  <a:pt x="2497" y="2495"/>
                </a:lnTo>
                <a:lnTo>
                  <a:pt x="2524" y="2507"/>
                </a:lnTo>
                <a:lnTo>
                  <a:pt x="2552" y="2515"/>
                </a:lnTo>
                <a:lnTo>
                  <a:pt x="2579" y="2521"/>
                </a:lnTo>
                <a:lnTo>
                  <a:pt x="2606" y="2526"/>
                </a:lnTo>
                <a:lnTo>
                  <a:pt x="2633" y="2527"/>
                </a:lnTo>
                <a:lnTo>
                  <a:pt x="2648" y="2527"/>
                </a:lnTo>
                <a:lnTo>
                  <a:pt x="2662" y="2526"/>
                </a:lnTo>
                <a:lnTo>
                  <a:pt x="2675" y="2523"/>
                </a:lnTo>
                <a:lnTo>
                  <a:pt x="2688" y="2521"/>
                </a:lnTo>
                <a:lnTo>
                  <a:pt x="2702" y="2517"/>
                </a:lnTo>
                <a:lnTo>
                  <a:pt x="2715" y="2514"/>
                </a:lnTo>
                <a:lnTo>
                  <a:pt x="2728" y="2508"/>
                </a:lnTo>
                <a:lnTo>
                  <a:pt x="2742" y="2503"/>
                </a:lnTo>
                <a:lnTo>
                  <a:pt x="2755" y="2496"/>
                </a:lnTo>
                <a:lnTo>
                  <a:pt x="2766" y="2489"/>
                </a:lnTo>
                <a:lnTo>
                  <a:pt x="2780" y="2481"/>
                </a:lnTo>
                <a:lnTo>
                  <a:pt x="2791" y="2471"/>
                </a:lnTo>
                <a:lnTo>
                  <a:pt x="2803" y="2462"/>
                </a:lnTo>
                <a:lnTo>
                  <a:pt x="2815" y="2450"/>
                </a:lnTo>
                <a:lnTo>
                  <a:pt x="4202" y="1063"/>
                </a:lnTo>
                <a:close/>
                <a:moveTo>
                  <a:pt x="2330" y="2364"/>
                </a:moveTo>
                <a:lnTo>
                  <a:pt x="3814" y="880"/>
                </a:lnTo>
                <a:lnTo>
                  <a:pt x="3798" y="862"/>
                </a:lnTo>
                <a:lnTo>
                  <a:pt x="3785" y="844"/>
                </a:lnTo>
                <a:lnTo>
                  <a:pt x="3773" y="825"/>
                </a:lnTo>
                <a:lnTo>
                  <a:pt x="3761" y="805"/>
                </a:lnTo>
                <a:lnTo>
                  <a:pt x="3751" y="786"/>
                </a:lnTo>
                <a:lnTo>
                  <a:pt x="3741" y="766"/>
                </a:lnTo>
                <a:lnTo>
                  <a:pt x="3732" y="746"/>
                </a:lnTo>
                <a:lnTo>
                  <a:pt x="3725" y="726"/>
                </a:lnTo>
                <a:lnTo>
                  <a:pt x="3718" y="704"/>
                </a:lnTo>
                <a:lnTo>
                  <a:pt x="3712" y="684"/>
                </a:lnTo>
                <a:lnTo>
                  <a:pt x="3707" y="663"/>
                </a:lnTo>
                <a:lnTo>
                  <a:pt x="3703" y="642"/>
                </a:lnTo>
                <a:lnTo>
                  <a:pt x="3700" y="621"/>
                </a:lnTo>
                <a:lnTo>
                  <a:pt x="3699" y="601"/>
                </a:lnTo>
                <a:lnTo>
                  <a:pt x="3697" y="579"/>
                </a:lnTo>
                <a:lnTo>
                  <a:pt x="3697" y="559"/>
                </a:lnTo>
                <a:lnTo>
                  <a:pt x="2311" y="1946"/>
                </a:lnTo>
                <a:lnTo>
                  <a:pt x="2300" y="1958"/>
                </a:lnTo>
                <a:lnTo>
                  <a:pt x="2289" y="1970"/>
                </a:lnTo>
                <a:lnTo>
                  <a:pt x="2281" y="1982"/>
                </a:lnTo>
                <a:lnTo>
                  <a:pt x="2273" y="1994"/>
                </a:lnTo>
                <a:lnTo>
                  <a:pt x="2264" y="2007"/>
                </a:lnTo>
                <a:lnTo>
                  <a:pt x="2258" y="2020"/>
                </a:lnTo>
                <a:lnTo>
                  <a:pt x="2252" y="2033"/>
                </a:lnTo>
                <a:lnTo>
                  <a:pt x="2248" y="2046"/>
                </a:lnTo>
                <a:lnTo>
                  <a:pt x="2243" y="2059"/>
                </a:lnTo>
                <a:lnTo>
                  <a:pt x="2240" y="2072"/>
                </a:lnTo>
                <a:lnTo>
                  <a:pt x="2237" y="2085"/>
                </a:lnTo>
                <a:lnTo>
                  <a:pt x="2236" y="2099"/>
                </a:lnTo>
                <a:lnTo>
                  <a:pt x="2235" y="2113"/>
                </a:lnTo>
                <a:lnTo>
                  <a:pt x="2235" y="2127"/>
                </a:lnTo>
                <a:lnTo>
                  <a:pt x="2236" y="2154"/>
                </a:lnTo>
                <a:lnTo>
                  <a:pt x="2239" y="2183"/>
                </a:lnTo>
                <a:lnTo>
                  <a:pt x="2245" y="2210"/>
                </a:lnTo>
                <a:lnTo>
                  <a:pt x="2255" y="2237"/>
                </a:lnTo>
                <a:lnTo>
                  <a:pt x="2265" y="2263"/>
                </a:lnTo>
                <a:lnTo>
                  <a:pt x="2278" y="2291"/>
                </a:lnTo>
                <a:lnTo>
                  <a:pt x="2294" y="2316"/>
                </a:lnTo>
                <a:lnTo>
                  <a:pt x="2311" y="2341"/>
                </a:lnTo>
                <a:lnTo>
                  <a:pt x="2330" y="2364"/>
                </a:lnTo>
                <a:close/>
              </a:path>
            </a:pathLst>
          </a:custGeom>
          <a:solidFill>
            <a:srgbClr val="00449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14" name="Gruppieren 51">
            <a:extLst>
              <a:ext uri="{FF2B5EF4-FFF2-40B4-BE49-F238E27FC236}">
                <a16:creationId xmlns:a16="http://schemas.microsoft.com/office/drawing/2014/main" id="{41347DF6-C8C0-E169-36EF-B506239D2B0B}"/>
              </a:ext>
            </a:extLst>
          </p:cNvPr>
          <p:cNvGrpSpPr>
            <a:grpSpLocks noChangeAspect="1"/>
          </p:cNvGrpSpPr>
          <p:nvPr/>
        </p:nvGrpSpPr>
        <p:grpSpPr>
          <a:xfrm>
            <a:off x="232576" y="6013375"/>
            <a:ext cx="217611" cy="316971"/>
            <a:chOff x="1297778" y="3399620"/>
            <a:chExt cx="493712" cy="719138"/>
          </a:xfrm>
          <a:solidFill>
            <a:srgbClr val="004494"/>
          </a:solidFill>
        </p:grpSpPr>
        <p:sp>
          <p:nvSpPr>
            <p:cNvPr id="15" name="Freeform 38">
              <a:extLst>
                <a:ext uri="{FF2B5EF4-FFF2-40B4-BE49-F238E27FC236}">
                  <a16:creationId xmlns:a16="http://schemas.microsoft.com/office/drawing/2014/main" id="{35AA0C57-0E78-16A0-A396-491D842451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42226" y="3399620"/>
              <a:ext cx="404812" cy="623888"/>
            </a:xfrm>
            <a:custGeom>
              <a:avLst/>
              <a:gdLst>
                <a:gd name="T0" fmla="*/ 685 w 1528"/>
                <a:gd name="T1" fmla="*/ 4 h 2360"/>
                <a:gd name="T2" fmla="*/ 537 w 1528"/>
                <a:gd name="T3" fmla="*/ 35 h 2360"/>
                <a:gd name="T4" fmla="*/ 400 w 1528"/>
                <a:gd name="T5" fmla="*/ 92 h 2360"/>
                <a:gd name="T6" fmla="*/ 277 w 1528"/>
                <a:gd name="T7" fmla="*/ 174 h 2360"/>
                <a:gd name="T8" fmla="*/ 174 w 1528"/>
                <a:gd name="T9" fmla="*/ 278 h 2360"/>
                <a:gd name="T10" fmla="*/ 91 w 1528"/>
                <a:gd name="T11" fmla="*/ 399 h 2360"/>
                <a:gd name="T12" fmla="*/ 34 w 1528"/>
                <a:gd name="T13" fmla="*/ 537 h 2360"/>
                <a:gd name="T14" fmla="*/ 4 w 1528"/>
                <a:gd name="T15" fmla="*/ 685 h 2360"/>
                <a:gd name="T16" fmla="*/ 0 w 1528"/>
                <a:gd name="T17" fmla="*/ 784 h 2360"/>
                <a:gd name="T18" fmla="*/ 13 w 1528"/>
                <a:gd name="T19" fmla="*/ 875 h 2360"/>
                <a:gd name="T20" fmla="*/ 70 w 1528"/>
                <a:gd name="T21" fmla="*/ 1067 h 2360"/>
                <a:gd name="T22" fmla="*/ 177 w 1528"/>
                <a:gd name="T23" fmla="*/ 1321 h 2360"/>
                <a:gd name="T24" fmla="*/ 311 w 1528"/>
                <a:gd name="T25" fmla="*/ 1588 h 2360"/>
                <a:gd name="T26" fmla="*/ 587 w 1528"/>
                <a:gd name="T27" fmla="*/ 2074 h 2360"/>
                <a:gd name="T28" fmla="*/ 765 w 1528"/>
                <a:gd name="T29" fmla="*/ 2360 h 2360"/>
                <a:gd name="T30" fmla="*/ 883 w 1528"/>
                <a:gd name="T31" fmla="*/ 2169 h 2360"/>
                <a:gd name="T32" fmla="*/ 1146 w 1528"/>
                <a:gd name="T33" fmla="*/ 1720 h 2360"/>
                <a:gd name="T34" fmla="*/ 1319 w 1528"/>
                <a:gd name="T35" fmla="*/ 1387 h 2360"/>
                <a:gd name="T36" fmla="*/ 1434 w 1528"/>
                <a:gd name="T37" fmla="*/ 1128 h 2360"/>
                <a:gd name="T38" fmla="*/ 1510 w 1528"/>
                <a:gd name="T39" fmla="*/ 900 h 2360"/>
                <a:gd name="T40" fmla="*/ 1527 w 1528"/>
                <a:gd name="T41" fmla="*/ 805 h 2360"/>
                <a:gd name="T42" fmla="*/ 1528 w 1528"/>
                <a:gd name="T43" fmla="*/ 724 h 2360"/>
                <a:gd name="T44" fmla="*/ 1504 w 1528"/>
                <a:gd name="T45" fmla="*/ 573 h 2360"/>
                <a:gd name="T46" fmla="*/ 1453 w 1528"/>
                <a:gd name="T47" fmla="*/ 433 h 2360"/>
                <a:gd name="T48" fmla="*/ 1377 w 1528"/>
                <a:gd name="T49" fmla="*/ 307 h 2360"/>
                <a:gd name="T50" fmla="*/ 1278 w 1528"/>
                <a:gd name="T51" fmla="*/ 198 h 2360"/>
                <a:gd name="T52" fmla="*/ 1161 w 1528"/>
                <a:gd name="T53" fmla="*/ 110 h 2360"/>
                <a:gd name="T54" fmla="*/ 1027 w 1528"/>
                <a:gd name="T55" fmla="*/ 47 h 2360"/>
                <a:gd name="T56" fmla="*/ 881 w 1528"/>
                <a:gd name="T57" fmla="*/ 8 h 2360"/>
                <a:gd name="T58" fmla="*/ 765 w 1528"/>
                <a:gd name="T59" fmla="*/ 1070 h 2360"/>
                <a:gd name="T60" fmla="*/ 719 w 1528"/>
                <a:gd name="T61" fmla="*/ 1068 h 2360"/>
                <a:gd name="T62" fmla="*/ 661 w 1528"/>
                <a:gd name="T63" fmla="*/ 1052 h 2360"/>
                <a:gd name="T64" fmla="*/ 575 w 1528"/>
                <a:gd name="T65" fmla="*/ 1003 h 2360"/>
                <a:gd name="T66" fmla="*/ 502 w 1528"/>
                <a:gd name="T67" fmla="*/ 916 h 2360"/>
                <a:gd name="T68" fmla="*/ 475 w 1528"/>
                <a:gd name="T69" fmla="*/ 847 h 2360"/>
                <a:gd name="T70" fmla="*/ 467 w 1528"/>
                <a:gd name="T71" fmla="*/ 789 h 2360"/>
                <a:gd name="T72" fmla="*/ 468 w 1528"/>
                <a:gd name="T73" fmla="*/ 743 h 2360"/>
                <a:gd name="T74" fmla="*/ 480 w 1528"/>
                <a:gd name="T75" fmla="*/ 685 h 2360"/>
                <a:gd name="T76" fmla="*/ 517 w 1528"/>
                <a:gd name="T77" fmla="*/ 608 h 2360"/>
                <a:gd name="T78" fmla="*/ 598 w 1528"/>
                <a:gd name="T79" fmla="*/ 527 h 2360"/>
                <a:gd name="T80" fmla="*/ 676 w 1528"/>
                <a:gd name="T81" fmla="*/ 489 h 2360"/>
                <a:gd name="T82" fmla="*/ 733 w 1528"/>
                <a:gd name="T83" fmla="*/ 477 h 2360"/>
                <a:gd name="T84" fmla="*/ 779 w 1528"/>
                <a:gd name="T85" fmla="*/ 476 h 2360"/>
                <a:gd name="T86" fmla="*/ 839 w 1528"/>
                <a:gd name="T87" fmla="*/ 485 h 2360"/>
                <a:gd name="T88" fmla="*/ 906 w 1528"/>
                <a:gd name="T89" fmla="*/ 512 h 2360"/>
                <a:gd name="T90" fmla="*/ 994 w 1528"/>
                <a:gd name="T91" fmla="*/ 584 h 2360"/>
                <a:gd name="T92" fmla="*/ 1044 w 1528"/>
                <a:gd name="T93" fmla="*/ 671 h 2360"/>
                <a:gd name="T94" fmla="*/ 1059 w 1528"/>
                <a:gd name="T95" fmla="*/ 729 h 2360"/>
                <a:gd name="T96" fmla="*/ 1062 w 1528"/>
                <a:gd name="T97" fmla="*/ 773 h 2360"/>
                <a:gd name="T98" fmla="*/ 1056 w 1528"/>
                <a:gd name="T99" fmla="*/ 833 h 2360"/>
                <a:gd name="T100" fmla="*/ 1038 w 1528"/>
                <a:gd name="T101" fmla="*/ 889 h 2360"/>
                <a:gd name="T102" fmla="*/ 975 w 1528"/>
                <a:gd name="T103" fmla="*/ 984 h 2360"/>
                <a:gd name="T104" fmla="*/ 880 w 1528"/>
                <a:gd name="T105" fmla="*/ 1047 h 2360"/>
                <a:gd name="T106" fmla="*/ 825 w 1528"/>
                <a:gd name="T107" fmla="*/ 1064 h 2360"/>
                <a:gd name="T108" fmla="*/ 765 w 1528"/>
                <a:gd name="T109" fmla="*/ 1070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28" h="2360">
                  <a:moveTo>
                    <a:pt x="765" y="0"/>
                  </a:moveTo>
                  <a:lnTo>
                    <a:pt x="765" y="0"/>
                  </a:lnTo>
                  <a:lnTo>
                    <a:pt x="725" y="1"/>
                  </a:lnTo>
                  <a:lnTo>
                    <a:pt x="685" y="4"/>
                  </a:lnTo>
                  <a:lnTo>
                    <a:pt x="648" y="8"/>
                  </a:lnTo>
                  <a:lnTo>
                    <a:pt x="610" y="16"/>
                  </a:lnTo>
                  <a:lnTo>
                    <a:pt x="573" y="24"/>
                  </a:lnTo>
                  <a:lnTo>
                    <a:pt x="537" y="35"/>
                  </a:lnTo>
                  <a:lnTo>
                    <a:pt x="502" y="47"/>
                  </a:lnTo>
                  <a:lnTo>
                    <a:pt x="467" y="60"/>
                  </a:lnTo>
                  <a:lnTo>
                    <a:pt x="432" y="76"/>
                  </a:lnTo>
                  <a:lnTo>
                    <a:pt x="400" y="92"/>
                  </a:lnTo>
                  <a:lnTo>
                    <a:pt x="367" y="110"/>
                  </a:lnTo>
                  <a:lnTo>
                    <a:pt x="336" y="131"/>
                  </a:lnTo>
                  <a:lnTo>
                    <a:pt x="306" y="152"/>
                  </a:lnTo>
                  <a:lnTo>
                    <a:pt x="277" y="174"/>
                  </a:lnTo>
                  <a:lnTo>
                    <a:pt x="250" y="198"/>
                  </a:lnTo>
                  <a:lnTo>
                    <a:pt x="223" y="224"/>
                  </a:lnTo>
                  <a:lnTo>
                    <a:pt x="198" y="250"/>
                  </a:lnTo>
                  <a:lnTo>
                    <a:pt x="174" y="278"/>
                  </a:lnTo>
                  <a:lnTo>
                    <a:pt x="151" y="307"/>
                  </a:lnTo>
                  <a:lnTo>
                    <a:pt x="130" y="337"/>
                  </a:lnTo>
                  <a:lnTo>
                    <a:pt x="111" y="368"/>
                  </a:lnTo>
                  <a:lnTo>
                    <a:pt x="91" y="399"/>
                  </a:lnTo>
                  <a:lnTo>
                    <a:pt x="75" y="433"/>
                  </a:lnTo>
                  <a:lnTo>
                    <a:pt x="60" y="466"/>
                  </a:lnTo>
                  <a:lnTo>
                    <a:pt x="46" y="501"/>
                  </a:lnTo>
                  <a:lnTo>
                    <a:pt x="34" y="537"/>
                  </a:lnTo>
                  <a:lnTo>
                    <a:pt x="24" y="573"/>
                  </a:lnTo>
                  <a:lnTo>
                    <a:pt x="16" y="610"/>
                  </a:lnTo>
                  <a:lnTo>
                    <a:pt x="9" y="647"/>
                  </a:lnTo>
                  <a:lnTo>
                    <a:pt x="4" y="685"/>
                  </a:lnTo>
                  <a:lnTo>
                    <a:pt x="0" y="724"/>
                  </a:lnTo>
                  <a:lnTo>
                    <a:pt x="0" y="763"/>
                  </a:lnTo>
                  <a:lnTo>
                    <a:pt x="0" y="763"/>
                  </a:lnTo>
                  <a:lnTo>
                    <a:pt x="0" y="784"/>
                  </a:lnTo>
                  <a:lnTo>
                    <a:pt x="1" y="805"/>
                  </a:lnTo>
                  <a:lnTo>
                    <a:pt x="5" y="827"/>
                  </a:lnTo>
                  <a:lnTo>
                    <a:pt x="9" y="851"/>
                  </a:lnTo>
                  <a:lnTo>
                    <a:pt x="13" y="875"/>
                  </a:lnTo>
                  <a:lnTo>
                    <a:pt x="18" y="900"/>
                  </a:lnTo>
                  <a:lnTo>
                    <a:pt x="33" y="953"/>
                  </a:lnTo>
                  <a:lnTo>
                    <a:pt x="49" y="1009"/>
                  </a:lnTo>
                  <a:lnTo>
                    <a:pt x="70" y="1067"/>
                  </a:lnTo>
                  <a:lnTo>
                    <a:pt x="94" y="1128"/>
                  </a:lnTo>
                  <a:lnTo>
                    <a:pt x="119" y="1190"/>
                  </a:lnTo>
                  <a:lnTo>
                    <a:pt x="147" y="1255"/>
                  </a:lnTo>
                  <a:lnTo>
                    <a:pt x="177" y="1321"/>
                  </a:lnTo>
                  <a:lnTo>
                    <a:pt x="209" y="1387"/>
                  </a:lnTo>
                  <a:lnTo>
                    <a:pt x="241" y="1454"/>
                  </a:lnTo>
                  <a:lnTo>
                    <a:pt x="276" y="1521"/>
                  </a:lnTo>
                  <a:lnTo>
                    <a:pt x="311" y="1588"/>
                  </a:lnTo>
                  <a:lnTo>
                    <a:pt x="382" y="1720"/>
                  </a:lnTo>
                  <a:lnTo>
                    <a:pt x="454" y="1847"/>
                  </a:lnTo>
                  <a:lnTo>
                    <a:pt x="522" y="1965"/>
                  </a:lnTo>
                  <a:lnTo>
                    <a:pt x="587" y="2074"/>
                  </a:lnTo>
                  <a:lnTo>
                    <a:pt x="645" y="2169"/>
                  </a:lnTo>
                  <a:lnTo>
                    <a:pt x="694" y="2248"/>
                  </a:lnTo>
                  <a:lnTo>
                    <a:pt x="731" y="2308"/>
                  </a:lnTo>
                  <a:lnTo>
                    <a:pt x="765" y="2360"/>
                  </a:lnTo>
                  <a:lnTo>
                    <a:pt x="765" y="2360"/>
                  </a:lnTo>
                  <a:lnTo>
                    <a:pt x="797" y="2308"/>
                  </a:lnTo>
                  <a:lnTo>
                    <a:pt x="834" y="2248"/>
                  </a:lnTo>
                  <a:lnTo>
                    <a:pt x="883" y="2169"/>
                  </a:lnTo>
                  <a:lnTo>
                    <a:pt x="941" y="2074"/>
                  </a:lnTo>
                  <a:lnTo>
                    <a:pt x="1006" y="1965"/>
                  </a:lnTo>
                  <a:lnTo>
                    <a:pt x="1075" y="1847"/>
                  </a:lnTo>
                  <a:lnTo>
                    <a:pt x="1146" y="1720"/>
                  </a:lnTo>
                  <a:lnTo>
                    <a:pt x="1217" y="1588"/>
                  </a:lnTo>
                  <a:lnTo>
                    <a:pt x="1253" y="1521"/>
                  </a:lnTo>
                  <a:lnTo>
                    <a:pt x="1287" y="1454"/>
                  </a:lnTo>
                  <a:lnTo>
                    <a:pt x="1319" y="1387"/>
                  </a:lnTo>
                  <a:lnTo>
                    <a:pt x="1351" y="1321"/>
                  </a:lnTo>
                  <a:lnTo>
                    <a:pt x="1381" y="1255"/>
                  </a:lnTo>
                  <a:lnTo>
                    <a:pt x="1409" y="1190"/>
                  </a:lnTo>
                  <a:lnTo>
                    <a:pt x="1434" y="1128"/>
                  </a:lnTo>
                  <a:lnTo>
                    <a:pt x="1458" y="1067"/>
                  </a:lnTo>
                  <a:lnTo>
                    <a:pt x="1479" y="1009"/>
                  </a:lnTo>
                  <a:lnTo>
                    <a:pt x="1495" y="953"/>
                  </a:lnTo>
                  <a:lnTo>
                    <a:pt x="1510" y="900"/>
                  </a:lnTo>
                  <a:lnTo>
                    <a:pt x="1515" y="875"/>
                  </a:lnTo>
                  <a:lnTo>
                    <a:pt x="1519" y="851"/>
                  </a:lnTo>
                  <a:lnTo>
                    <a:pt x="1523" y="827"/>
                  </a:lnTo>
                  <a:lnTo>
                    <a:pt x="1527" y="805"/>
                  </a:lnTo>
                  <a:lnTo>
                    <a:pt x="1528" y="784"/>
                  </a:lnTo>
                  <a:lnTo>
                    <a:pt x="1528" y="763"/>
                  </a:lnTo>
                  <a:lnTo>
                    <a:pt x="1528" y="763"/>
                  </a:lnTo>
                  <a:lnTo>
                    <a:pt x="1528" y="724"/>
                  </a:lnTo>
                  <a:lnTo>
                    <a:pt x="1524" y="685"/>
                  </a:lnTo>
                  <a:lnTo>
                    <a:pt x="1519" y="647"/>
                  </a:lnTo>
                  <a:lnTo>
                    <a:pt x="1513" y="610"/>
                  </a:lnTo>
                  <a:lnTo>
                    <a:pt x="1504" y="573"/>
                  </a:lnTo>
                  <a:lnTo>
                    <a:pt x="1494" y="537"/>
                  </a:lnTo>
                  <a:lnTo>
                    <a:pt x="1482" y="501"/>
                  </a:lnTo>
                  <a:lnTo>
                    <a:pt x="1468" y="466"/>
                  </a:lnTo>
                  <a:lnTo>
                    <a:pt x="1453" y="433"/>
                  </a:lnTo>
                  <a:lnTo>
                    <a:pt x="1437" y="399"/>
                  </a:lnTo>
                  <a:lnTo>
                    <a:pt x="1417" y="368"/>
                  </a:lnTo>
                  <a:lnTo>
                    <a:pt x="1398" y="337"/>
                  </a:lnTo>
                  <a:lnTo>
                    <a:pt x="1377" y="307"/>
                  </a:lnTo>
                  <a:lnTo>
                    <a:pt x="1354" y="278"/>
                  </a:lnTo>
                  <a:lnTo>
                    <a:pt x="1330" y="250"/>
                  </a:lnTo>
                  <a:lnTo>
                    <a:pt x="1305" y="224"/>
                  </a:lnTo>
                  <a:lnTo>
                    <a:pt x="1278" y="198"/>
                  </a:lnTo>
                  <a:lnTo>
                    <a:pt x="1251" y="174"/>
                  </a:lnTo>
                  <a:lnTo>
                    <a:pt x="1222" y="152"/>
                  </a:lnTo>
                  <a:lnTo>
                    <a:pt x="1192" y="131"/>
                  </a:lnTo>
                  <a:lnTo>
                    <a:pt x="1161" y="110"/>
                  </a:lnTo>
                  <a:lnTo>
                    <a:pt x="1128" y="92"/>
                  </a:lnTo>
                  <a:lnTo>
                    <a:pt x="1096" y="76"/>
                  </a:lnTo>
                  <a:lnTo>
                    <a:pt x="1061" y="60"/>
                  </a:lnTo>
                  <a:lnTo>
                    <a:pt x="1027" y="47"/>
                  </a:lnTo>
                  <a:lnTo>
                    <a:pt x="991" y="35"/>
                  </a:lnTo>
                  <a:lnTo>
                    <a:pt x="955" y="24"/>
                  </a:lnTo>
                  <a:lnTo>
                    <a:pt x="918" y="16"/>
                  </a:lnTo>
                  <a:lnTo>
                    <a:pt x="881" y="8"/>
                  </a:lnTo>
                  <a:lnTo>
                    <a:pt x="843" y="4"/>
                  </a:lnTo>
                  <a:lnTo>
                    <a:pt x="803" y="1"/>
                  </a:lnTo>
                  <a:lnTo>
                    <a:pt x="765" y="0"/>
                  </a:lnTo>
                  <a:close/>
                  <a:moveTo>
                    <a:pt x="765" y="1070"/>
                  </a:moveTo>
                  <a:lnTo>
                    <a:pt x="765" y="1070"/>
                  </a:lnTo>
                  <a:lnTo>
                    <a:pt x="749" y="1070"/>
                  </a:lnTo>
                  <a:lnTo>
                    <a:pt x="733" y="1069"/>
                  </a:lnTo>
                  <a:lnTo>
                    <a:pt x="719" y="1068"/>
                  </a:lnTo>
                  <a:lnTo>
                    <a:pt x="705" y="1064"/>
                  </a:lnTo>
                  <a:lnTo>
                    <a:pt x="690" y="1062"/>
                  </a:lnTo>
                  <a:lnTo>
                    <a:pt x="676" y="1057"/>
                  </a:lnTo>
                  <a:lnTo>
                    <a:pt x="661" y="1052"/>
                  </a:lnTo>
                  <a:lnTo>
                    <a:pt x="648" y="1047"/>
                  </a:lnTo>
                  <a:lnTo>
                    <a:pt x="622" y="1034"/>
                  </a:lnTo>
                  <a:lnTo>
                    <a:pt x="598" y="1020"/>
                  </a:lnTo>
                  <a:lnTo>
                    <a:pt x="575" y="1003"/>
                  </a:lnTo>
                  <a:lnTo>
                    <a:pt x="553" y="984"/>
                  </a:lnTo>
                  <a:lnTo>
                    <a:pt x="534" y="962"/>
                  </a:lnTo>
                  <a:lnTo>
                    <a:pt x="517" y="940"/>
                  </a:lnTo>
                  <a:lnTo>
                    <a:pt x="502" y="916"/>
                  </a:lnTo>
                  <a:lnTo>
                    <a:pt x="490" y="889"/>
                  </a:lnTo>
                  <a:lnTo>
                    <a:pt x="484" y="876"/>
                  </a:lnTo>
                  <a:lnTo>
                    <a:pt x="480" y="862"/>
                  </a:lnTo>
                  <a:lnTo>
                    <a:pt x="475" y="847"/>
                  </a:lnTo>
                  <a:lnTo>
                    <a:pt x="472" y="833"/>
                  </a:lnTo>
                  <a:lnTo>
                    <a:pt x="469" y="819"/>
                  </a:lnTo>
                  <a:lnTo>
                    <a:pt x="468" y="804"/>
                  </a:lnTo>
                  <a:lnTo>
                    <a:pt x="467" y="789"/>
                  </a:lnTo>
                  <a:lnTo>
                    <a:pt x="466" y="773"/>
                  </a:lnTo>
                  <a:lnTo>
                    <a:pt x="466" y="773"/>
                  </a:lnTo>
                  <a:lnTo>
                    <a:pt x="467" y="759"/>
                  </a:lnTo>
                  <a:lnTo>
                    <a:pt x="468" y="743"/>
                  </a:lnTo>
                  <a:lnTo>
                    <a:pt x="469" y="729"/>
                  </a:lnTo>
                  <a:lnTo>
                    <a:pt x="472" y="713"/>
                  </a:lnTo>
                  <a:lnTo>
                    <a:pt x="475" y="699"/>
                  </a:lnTo>
                  <a:lnTo>
                    <a:pt x="480" y="685"/>
                  </a:lnTo>
                  <a:lnTo>
                    <a:pt x="484" y="671"/>
                  </a:lnTo>
                  <a:lnTo>
                    <a:pt x="490" y="658"/>
                  </a:lnTo>
                  <a:lnTo>
                    <a:pt x="502" y="632"/>
                  </a:lnTo>
                  <a:lnTo>
                    <a:pt x="517" y="608"/>
                  </a:lnTo>
                  <a:lnTo>
                    <a:pt x="534" y="584"/>
                  </a:lnTo>
                  <a:lnTo>
                    <a:pt x="553" y="563"/>
                  </a:lnTo>
                  <a:lnTo>
                    <a:pt x="575" y="544"/>
                  </a:lnTo>
                  <a:lnTo>
                    <a:pt x="598" y="527"/>
                  </a:lnTo>
                  <a:lnTo>
                    <a:pt x="622" y="512"/>
                  </a:lnTo>
                  <a:lnTo>
                    <a:pt x="648" y="500"/>
                  </a:lnTo>
                  <a:lnTo>
                    <a:pt x="661" y="494"/>
                  </a:lnTo>
                  <a:lnTo>
                    <a:pt x="676" y="489"/>
                  </a:lnTo>
                  <a:lnTo>
                    <a:pt x="690" y="485"/>
                  </a:lnTo>
                  <a:lnTo>
                    <a:pt x="705" y="482"/>
                  </a:lnTo>
                  <a:lnTo>
                    <a:pt x="719" y="479"/>
                  </a:lnTo>
                  <a:lnTo>
                    <a:pt x="733" y="477"/>
                  </a:lnTo>
                  <a:lnTo>
                    <a:pt x="749" y="476"/>
                  </a:lnTo>
                  <a:lnTo>
                    <a:pt x="765" y="476"/>
                  </a:lnTo>
                  <a:lnTo>
                    <a:pt x="765" y="476"/>
                  </a:lnTo>
                  <a:lnTo>
                    <a:pt x="779" y="476"/>
                  </a:lnTo>
                  <a:lnTo>
                    <a:pt x="795" y="477"/>
                  </a:lnTo>
                  <a:lnTo>
                    <a:pt x="809" y="479"/>
                  </a:lnTo>
                  <a:lnTo>
                    <a:pt x="825" y="482"/>
                  </a:lnTo>
                  <a:lnTo>
                    <a:pt x="839" y="485"/>
                  </a:lnTo>
                  <a:lnTo>
                    <a:pt x="852" y="489"/>
                  </a:lnTo>
                  <a:lnTo>
                    <a:pt x="867" y="494"/>
                  </a:lnTo>
                  <a:lnTo>
                    <a:pt x="880" y="500"/>
                  </a:lnTo>
                  <a:lnTo>
                    <a:pt x="906" y="512"/>
                  </a:lnTo>
                  <a:lnTo>
                    <a:pt x="930" y="527"/>
                  </a:lnTo>
                  <a:lnTo>
                    <a:pt x="953" y="544"/>
                  </a:lnTo>
                  <a:lnTo>
                    <a:pt x="975" y="563"/>
                  </a:lnTo>
                  <a:lnTo>
                    <a:pt x="994" y="584"/>
                  </a:lnTo>
                  <a:lnTo>
                    <a:pt x="1011" y="608"/>
                  </a:lnTo>
                  <a:lnTo>
                    <a:pt x="1026" y="632"/>
                  </a:lnTo>
                  <a:lnTo>
                    <a:pt x="1038" y="658"/>
                  </a:lnTo>
                  <a:lnTo>
                    <a:pt x="1044" y="671"/>
                  </a:lnTo>
                  <a:lnTo>
                    <a:pt x="1049" y="685"/>
                  </a:lnTo>
                  <a:lnTo>
                    <a:pt x="1053" y="699"/>
                  </a:lnTo>
                  <a:lnTo>
                    <a:pt x="1056" y="713"/>
                  </a:lnTo>
                  <a:lnTo>
                    <a:pt x="1059" y="729"/>
                  </a:lnTo>
                  <a:lnTo>
                    <a:pt x="1060" y="743"/>
                  </a:lnTo>
                  <a:lnTo>
                    <a:pt x="1061" y="759"/>
                  </a:lnTo>
                  <a:lnTo>
                    <a:pt x="1062" y="773"/>
                  </a:lnTo>
                  <a:lnTo>
                    <a:pt x="1062" y="773"/>
                  </a:lnTo>
                  <a:lnTo>
                    <a:pt x="1061" y="789"/>
                  </a:lnTo>
                  <a:lnTo>
                    <a:pt x="1060" y="804"/>
                  </a:lnTo>
                  <a:lnTo>
                    <a:pt x="1059" y="819"/>
                  </a:lnTo>
                  <a:lnTo>
                    <a:pt x="1056" y="833"/>
                  </a:lnTo>
                  <a:lnTo>
                    <a:pt x="1053" y="847"/>
                  </a:lnTo>
                  <a:lnTo>
                    <a:pt x="1049" y="862"/>
                  </a:lnTo>
                  <a:lnTo>
                    <a:pt x="1044" y="876"/>
                  </a:lnTo>
                  <a:lnTo>
                    <a:pt x="1038" y="889"/>
                  </a:lnTo>
                  <a:lnTo>
                    <a:pt x="1026" y="916"/>
                  </a:lnTo>
                  <a:lnTo>
                    <a:pt x="1011" y="940"/>
                  </a:lnTo>
                  <a:lnTo>
                    <a:pt x="994" y="962"/>
                  </a:lnTo>
                  <a:lnTo>
                    <a:pt x="975" y="984"/>
                  </a:lnTo>
                  <a:lnTo>
                    <a:pt x="953" y="1003"/>
                  </a:lnTo>
                  <a:lnTo>
                    <a:pt x="930" y="1020"/>
                  </a:lnTo>
                  <a:lnTo>
                    <a:pt x="906" y="1034"/>
                  </a:lnTo>
                  <a:lnTo>
                    <a:pt x="880" y="1047"/>
                  </a:lnTo>
                  <a:lnTo>
                    <a:pt x="867" y="1052"/>
                  </a:lnTo>
                  <a:lnTo>
                    <a:pt x="852" y="1057"/>
                  </a:lnTo>
                  <a:lnTo>
                    <a:pt x="839" y="1062"/>
                  </a:lnTo>
                  <a:lnTo>
                    <a:pt x="825" y="1064"/>
                  </a:lnTo>
                  <a:lnTo>
                    <a:pt x="809" y="1068"/>
                  </a:lnTo>
                  <a:lnTo>
                    <a:pt x="795" y="1069"/>
                  </a:lnTo>
                  <a:lnTo>
                    <a:pt x="779" y="1070"/>
                  </a:lnTo>
                  <a:lnTo>
                    <a:pt x="765" y="10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41">
              <a:extLst>
                <a:ext uri="{FF2B5EF4-FFF2-40B4-BE49-F238E27FC236}">
                  <a16:creationId xmlns:a16="http://schemas.microsoft.com/office/drawing/2014/main" id="{D2E9A5AC-63F7-DD5E-1850-EEE2C91AD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778" y="3955245"/>
              <a:ext cx="493712" cy="163513"/>
            </a:xfrm>
            <a:custGeom>
              <a:avLst/>
              <a:gdLst>
                <a:gd name="T0" fmla="*/ 1778 w 1866"/>
                <a:gd name="T1" fmla="*/ 154 h 621"/>
                <a:gd name="T2" fmla="*/ 1668 w 1866"/>
                <a:gd name="T3" fmla="*/ 93 h 621"/>
                <a:gd name="T4" fmla="*/ 1560 w 1866"/>
                <a:gd name="T5" fmla="*/ 54 h 621"/>
                <a:gd name="T6" fmla="*/ 1424 w 1866"/>
                <a:gd name="T7" fmla="*/ 23 h 621"/>
                <a:gd name="T8" fmla="*/ 1230 w 1866"/>
                <a:gd name="T9" fmla="*/ 66 h 621"/>
                <a:gd name="T10" fmla="*/ 1357 w 1866"/>
                <a:gd name="T11" fmla="*/ 83 h 621"/>
                <a:gd name="T12" fmla="*/ 1507 w 1866"/>
                <a:gd name="T13" fmla="*/ 113 h 621"/>
                <a:gd name="T14" fmla="*/ 1596 w 1866"/>
                <a:gd name="T15" fmla="*/ 138 h 621"/>
                <a:gd name="T16" fmla="*/ 1685 w 1866"/>
                <a:gd name="T17" fmla="*/ 176 h 621"/>
                <a:gd name="T18" fmla="*/ 1744 w 1866"/>
                <a:gd name="T19" fmla="*/ 215 h 621"/>
                <a:gd name="T20" fmla="*/ 1771 w 1866"/>
                <a:gd name="T21" fmla="*/ 249 h 621"/>
                <a:gd name="T22" fmla="*/ 1772 w 1866"/>
                <a:gd name="T23" fmla="*/ 267 h 621"/>
                <a:gd name="T24" fmla="*/ 1769 w 1866"/>
                <a:gd name="T25" fmla="*/ 279 h 621"/>
                <a:gd name="T26" fmla="*/ 1745 w 1866"/>
                <a:gd name="T27" fmla="*/ 308 h 621"/>
                <a:gd name="T28" fmla="*/ 1667 w 1866"/>
                <a:gd name="T29" fmla="*/ 357 h 621"/>
                <a:gd name="T30" fmla="*/ 1565 w 1866"/>
                <a:gd name="T31" fmla="*/ 397 h 621"/>
                <a:gd name="T32" fmla="*/ 1451 w 1866"/>
                <a:gd name="T33" fmla="*/ 426 h 621"/>
                <a:gd name="T34" fmla="*/ 1240 w 1866"/>
                <a:gd name="T35" fmla="*/ 458 h 621"/>
                <a:gd name="T36" fmla="*/ 1030 w 1866"/>
                <a:gd name="T37" fmla="*/ 472 h 621"/>
                <a:gd name="T38" fmla="*/ 745 w 1866"/>
                <a:gd name="T39" fmla="*/ 468 h 621"/>
                <a:gd name="T40" fmla="*/ 570 w 1866"/>
                <a:gd name="T41" fmla="*/ 452 h 621"/>
                <a:gd name="T42" fmla="*/ 370 w 1866"/>
                <a:gd name="T43" fmla="*/ 415 h 621"/>
                <a:gd name="T44" fmla="*/ 278 w 1866"/>
                <a:gd name="T45" fmla="*/ 390 h 621"/>
                <a:gd name="T46" fmla="*/ 168 w 1866"/>
                <a:gd name="T47" fmla="*/ 342 h 621"/>
                <a:gd name="T48" fmla="*/ 113 w 1866"/>
                <a:gd name="T49" fmla="*/ 301 h 621"/>
                <a:gd name="T50" fmla="*/ 97 w 1866"/>
                <a:gd name="T51" fmla="*/ 279 h 621"/>
                <a:gd name="T52" fmla="*/ 94 w 1866"/>
                <a:gd name="T53" fmla="*/ 263 h 621"/>
                <a:gd name="T54" fmla="*/ 100 w 1866"/>
                <a:gd name="T55" fmla="*/ 241 h 621"/>
                <a:gd name="T56" fmla="*/ 134 w 1866"/>
                <a:gd name="T57" fmla="*/ 205 h 621"/>
                <a:gd name="T58" fmla="*/ 200 w 1866"/>
                <a:gd name="T59" fmla="*/ 167 h 621"/>
                <a:gd name="T60" fmla="*/ 298 w 1866"/>
                <a:gd name="T61" fmla="*/ 130 h 621"/>
                <a:gd name="T62" fmla="*/ 394 w 1866"/>
                <a:gd name="T63" fmla="*/ 104 h 621"/>
                <a:gd name="T64" fmla="*/ 550 w 1866"/>
                <a:gd name="T65" fmla="*/ 77 h 621"/>
                <a:gd name="T66" fmla="*/ 598 w 1866"/>
                <a:gd name="T67" fmla="*/ 0 h 621"/>
                <a:gd name="T68" fmla="*/ 407 w 1866"/>
                <a:gd name="T69" fmla="*/ 30 h 621"/>
                <a:gd name="T70" fmla="*/ 307 w 1866"/>
                <a:gd name="T71" fmla="*/ 54 h 621"/>
                <a:gd name="T72" fmla="*/ 166 w 1866"/>
                <a:gd name="T73" fmla="*/ 106 h 621"/>
                <a:gd name="T74" fmla="*/ 78 w 1866"/>
                <a:gd name="T75" fmla="*/ 162 h 621"/>
                <a:gd name="T76" fmla="*/ 49 w 1866"/>
                <a:gd name="T77" fmla="*/ 192 h 621"/>
                <a:gd name="T78" fmla="*/ 12 w 1866"/>
                <a:gd name="T79" fmla="*/ 253 h 621"/>
                <a:gd name="T80" fmla="*/ 0 w 1866"/>
                <a:gd name="T81" fmla="*/ 323 h 621"/>
                <a:gd name="T82" fmla="*/ 8 w 1866"/>
                <a:gd name="T83" fmla="*/ 367 h 621"/>
                <a:gd name="T84" fmla="*/ 32 w 1866"/>
                <a:gd name="T85" fmla="*/ 412 h 621"/>
                <a:gd name="T86" fmla="*/ 76 w 1866"/>
                <a:gd name="T87" fmla="*/ 459 h 621"/>
                <a:gd name="T88" fmla="*/ 121 w 1866"/>
                <a:gd name="T89" fmla="*/ 489 h 621"/>
                <a:gd name="T90" fmla="*/ 281 w 1866"/>
                <a:gd name="T91" fmla="*/ 550 h 621"/>
                <a:gd name="T92" fmla="*/ 486 w 1866"/>
                <a:gd name="T93" fmla="*/ 592 h 621"/>
                <a:gd name="T94" fmla="*/ 730 w 1866"/>
                <a:gd name="T95" fmla="*/ 615 h 621"/>
                <a:gd name="T96" fmla="*/ 934 w 1866"/>
                <a:gd name="T97" fmla="*/ 621 h 621"/>
                <a:gd name="T98" fmla="*/ 1072 w 1866"/>
                <a:gd name="T99" fmla="*/ 617 h 621"/>
                <a:gd name="T100" fmla="*/ 1322 w 1866"/>
                <a:gd name="T101" fmla="*/ 599 h 621"/>
                <a:gd name="T102" fmla="*/ 1538 w 1866"/>
                <a:gd name="T103" fmla="*/ 563 h 621"/>
                <a:gd name="T104" fmla="*/ 1710 w 1866"/>
                <a:gd name="T105" fmla="*/ 507 h 621"/>
                <a:gd name="T106" fmla="*/ 1777 w 1866"/>
                <a:gd name="T107" fmla="*/ 471 h 621"/>
                <a:gd name="T108" fmla="*/ 1825 w 1866"/>
                <a:gd name="T109" fmla="*/ 424 h 621"/>
                <a:gd name="T110" fmla="*/ 1854 w 1866"/>
                <a:gd name="T111" fmla="*/ 378 h 621"/>
                <a:gd name="T112" fmla="*/ 1866 w 1866"/>
                <a:gd name="T113" fmla="*/ 333 h 621"/>
                <a:gd name="T114" fmla="*/ 1860 w 1866"/>
                <a:gd name="T115" fmla="*/ 272 h 621"/>
                <a:gd name="T116" fmla="*/ 1828 w 1866"/>
                <a:gd name="T117" fmla="*/ 205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66" h="621">
                  <a:moveTo>
                    <a:pt x="1799" y="172"/>
                  </a:moveTo>
                  <a:lnTo>
                    <a:pt x="1799" y="172"/>
                  </a:lnTo>
                  <a:lnTo>
                    <a:pt x="1789" y="162"/>
                  </a:lnTo>
                  <a:lnTo>
                    <a:pt x="1778" y="154"/>
                  </a:lnTo>
                  <a:lnTo>
                    <a:pt x="1756" y="137"/>
                  </a:lnTo>
                  <a:lnTo>
                    <a:pt x="1729" y="120"/>
                  </a:lnTo>
                  <a:lnTo>
                    <a:pt x="1700" y="106"/>
                  </a:lnTo>
                  <a:lnTo>
                    <a:pt x="1668" y="93"/>
                  </a:lnTo>
                  <a:lnTo>
                    <a:pt x="1634" y="79"/>
                  </a:lnTo>
                  <a:lnTo>
                    <a:pt x="1598" y="66"/>
                  </a:lnTo>
                  <a:lnTo>
                    <a:pt x="1560" y="54"/>
                  </a:lnTo>
                  <a:lnTo>
                    <a:pt x="1560" y="54"/>
                  </a:lnTo>
                  <a:lnTo>
                    <a:pt x="1528" y="46"/>
                  </a:lnTo>
                  <a:lnTo>
                    <a:pt x="1494" y="37"/>
                  </a:lnTo>
                  <a:lnTo>
                    <a:pt x="1459" y="30"/>
                  </a:lnTo>
                  <a:lnTo>
                    <a:pt x="1424" y="23"/>
                  </a:lnTo>
                  <a:lnTo>
                    <a:pt x="1349" y="11"/>
                  </a:lnTo>
                  <a:lnTo>
                    <a:pt x="1268" y="0"/>
                  </a:lnTo>
                  <a:lnTo>
                    <a:pt x="1268" y="0"/>
                  </a:lnTo>
                  <a:lnTo>
                    <a:pt x="1230" y="66"/>
                  </a:lnTo>
                  <a:lnTo>
                    <a:pt x="1230" y="66"/>
                  </a:lnTo>
                  <a:lnTo>
                    <a:pt x="1274" y="71"/>
                  </a:lnTo>
                  <a:lnTo>
                    <a:pt x="1316" y="77"/>
                  </a:lnTo>
                  <a:lnTo>
                    <a:pt x="1357" y="83"/>
                  </a:lnTo>
                  <a:lnTo>
                    <a:pt x="1397" y="89"/>
                  </a:lnTo>
                  <a:lnTo>
                    <a:pt x="1435" y="96"/>
                  </a:lnTo>
                  <a:lnTo>
                    <a:pt x="1472" y="104"/>
                  </a:lnTo>
                  <a:lnTo>
                    <a:pt x="1507" y="113"/>
                  </a:lnTo>
                  <a:lnTo>
                    <a:pt x="1541" y="121"/>
                  </a:lnTo>
                  <a:lnTo>
                    <a:pt x="1541" y="121"/>
                  </a:lnTo>
                  <a:lnTo>
                    <a:pt x="1570" y="130"/>
                  </a:lnTo>
                  <a:lnTo>
                    <a:pt x="1596" y="138"/>
                  </a:lnTo>
                  <a:lnTo>
                    <a:pt x="1621" y="148"/>
                  </a:lnTo>
                  <a:lnTo>
                    <a:pt x="1644" y="157"/>
                  </a:lnTo>
                  <a:lnTo>
                    <a:pt x="1666" y="167"/>
                  </a:lnTo>
                  <a:lnTo>
                    <a:pt x="1685" y="176"/>
                  </a:lnTo>
                  <a:lnTo>
                    <a:pt x="1703" y="186"/>
                  </a:lnTo>
                  <a:lnTo>
                    <a:pt x="1718" y="196"/>
                  </a:lnTo>
                  <a:lnTo>
                    <a:pt x="1732" y="205"/>
                  </a:lnTo>
                  <a:lnTo>
                    <a:pt x="1744" y="215"/>
                  </a:lnTo>
                  <a:lnTo>
                    <a:pt x="1753" y="224"/>
                  </a:lnTo>
                  <a:lnTo>
                    <a:pt x="1762" y="233"/>
                  </a:lnTo>
                  <a:lnTo>
                    <a:pt x="1766" y="241"/>
                  </a:lnTo>
                  <a:lnTo>
                    <a:pt x="1771" y="249"/>
                  </a:lnTo>
                  <a:lnTo>
                    <a:pt x="1772" y="257"/>
                  </a:lnTo>
                  <a:lnTo>
                    <a:pt x="1772" y="263"/>
                  </a:lnTo>
                  <a:lnTo>
                    <a:pt x="1772" y="263"/>
                  </a:lnTo>
                  <a:lnTo>
                    <a:pt x="1772" y="267"/>
                  </a:lnTo>
                  <a:lnTo>
                    <a:pt x="1771" y="273"/>
                  </a:lnTo>
                  <a:lnTo>
                    <a:pt x="1771" y="273"/>
                  </a:lnTo>
                  <a:lnTo>
                    <a:pt x="1769" y="279"/>
                  </a:lnTo>
                  <a:lnTo>
                    <a:pt x="1769" y="279"/>
                  </a:lnTo>
                  <a:lnTo>
                    <a:pt x="1765" y="287"/>
                  </a:lnTo>
                  <a:lnTo>
                    <a:pt x="1759" y="294"/>
                  </a:lnTo>
                  <a:lnTo>
                    <a:pt x="1753" y="301"/>
                  </a:lnTo>
                  <a:lnTo>
                    <a:pt x="1745" y="308"/>
                  </a:lnTo>
                  <a:lnTo>
                    <a:pt x="1735" y="317"/>
                  </a:lnTo>
                  <a:lnTo>
                    <a:pt x="1724" y="325"/>
                  </a:lnTo>
                  <a:lnTo>
                    <a:pt x="1698" y="342"/>
                  </a:lnTo>
                  <a:lnTo>
                    <a:pt x="1667" y="357"/>
                  </a:lnTo>
                  <a:lnTo>
                    <a:pt x="1631" y="374"/>
                  </a:lnTo>
                  <a:lnTo>
                    <a:pt x="1609" y="381"/>
                  </a:lnTo>
                  <a:lnTo>
                    <a:pt x="1588" y="390"/>
                  </a:lnTo>
                  <a:lnTo>
                    <a:pt x="1565" y="397"/>
                  </a:lnTo>
                  <a:lnTo>
                    <a:pt x="1541" y="403"/>
                  </a:lnTo>
                  <a:lnTo>
                    <a:pt x="1541" y="403"/>
                  </a:lnTo>
                  <a:lnTo>
                    <a:pt x="1498" y="415"/>
                  </a:lnTo>
                  <a:lnTo>
                    <a:pt x="1451" y="426"/>
                  </a:lnTo>
                  <a:lnTo>
                    <a:pt x="1402" y="435"/>
                  </a:lnTo>
                  <a:lnTo>
                    <a:pt x="1350" y="444"/>
                  </a:lnTo>
                  <a:lnTo>
                    <a:pt x="1296" y="452"/>
                  </a:lnTo>
                  <a:lnTo>
                    <a:pt x="1240" y="458"/>
                  </a:lnTo>
                  <a:lnTo>
                    <a:pt x="1181" y="464"/>
                  </a:lnTo>
                  <a:lnTo>
                    <a:pt x="1121" y="468"/>
                  </a:lnTo>
                  <a:lnTo>
                    <a:pt x="1121" y="468"/>
                  </a:lnTo>
                  <a:lnTo>
                    <a:pt x="1030" y="472"/>
                  </a:lnTo>
                  <a:lnTo>
                    <a:pt x="934" y="474"/>
                  </a:lnTo>
                  <a:lnTo>
                    <a:pt x="934" y="474"/>
                  </a:lnTo>
                  <a:lnTo>
                    <a:pt x="838" y="472"/>
                  </a:lnTo>
                  <a:lnTo>
                    <a:pt x="745" y="468"/>
                  </a:lnTo>
                  <a:lnTo>
                    <a:pt x="745" y="468"/>
                  </a:lnTo>
                  <a:lnTo>
                    <a:pt x="685" y="464"/>
                  </a:lnTo>
                  <a:lnTo>
                    <a:pt x="626" y="458"/>
                  </a:lnTo>
                  <a:lnTo>
                    <a:pt x="570" y="452"/>
                  </a:lnTo>
                  <a:lnTo>
                    <a:pt x="516" y="444"/>
                  </a:lnTo>
                  <a:lnTo>
                    <a:pt x="464" y="435"/>
                  </a:lnTo>
                  <a:lnTo>
                    <a:pt x="415" y="426"/>
                  </a:lnTo>
                  <a:lnTo>
                    <a:pt x="370" y="415"/>
                  </a:lnTo>
                  <a:lnTo>
                    <a:pt x="325" y="403"/>
                  </a:lnTo>
                  <a:lnTo>
                    <a:pt x="325" y="403"/>
                  </a:lnTo>
                  <a:lnTo>
                    <a:pt x="301" y="397"/>
                  </a:lnTo>
                  <a:lnTo>
                    <a:pt x="278" y="390"/>
                  </a:lnTo>
                  <a:lnTo>
                    <a:pt x="257" y="381"/>
                  </a:lnTo>
                  <a:lnTo>
                    <a:pt x="236" y="374"/>
                  </a:lnTo>
                  <a:lnTo>
                    <a:pt x="199" y="357"/>
                  </a:lnTo>
                  <a:lnTo>
                    <a:pt x="168" y="342"/>
                  </a:lnTo>
                  <a:lnTo>
                    <a:pt x="142" y="325"/>
                  </a:lnTo>
                  <a:lnTo>
                    <a:pt x="131" y="317"/>
                  </a:lnTo>
                  <a:lnTo>
                    <a:pt x="121" y="308"/>
                  </a:lnTo>
                  <a:lnTo>
                    <a:pt x="113" y="301"/>
                  </a:lnTo>
                  <a:lnTo>
                    <a:pt x="107" y="294"/>
                  </a:lnTo>
                  <a:lnTo>
                    <a:pt x="101" y="287"/>
                  </a:lnTo>
                  <a:lnTo>
                    <a:pt x="97" y="279"/>
                  </a:lnTo>
                  <a:lnTo>
                    <a:pt x="97" y="279"/>
                  </a:lnTo>
                  <a:lnTo>
                    <a:pt x="95" y="273"/>
                  </a:lnTo>
                  <a:lnTo>
                    <a:pt x="95" y="273"/>
                  </a:lnTo>
                  <a:lnTo>
                    <a:pt x="94" y="267"/>
                  </a:lnTo>
                  <a:lnTo>
                    <a:pt x="94" y="263"/>
                  </a:lnTo>
                  <a:lnTo>
                    <a:pt x="94" y="263"/>
                  </a:lnTo>
                  <a:lnTo>
                    <a:pt x="94" y="257"/>
                  </a:lnTo>
                  <a:lnTo>
                    <a:pt x="96" y="249"/>
                  </a:lnTo>
                  <a:lnTo>
                    <a:pt x="100" y="241"/>
                  </a:lnTo>
                  <a:lnTo>
                    <a:pt x="104" y="233"/>
                  </a:lnTo>
                  <a:lnTo>
                    <a:pt x="113" y="224"/>
                  </a:lnTo>
                  <a:lnTo>
                    <a:pt x="122" y="215"/>
                  </a:lnTo>
                  <a:lnTo>
                    <a:pt x="134" y="205"/>
                  </a:lnTo>
                  <a:lnTo>
                    <a:pt x="148" y="196"/>
                  </a:lnTo>
                  <a:lnTo>
                    <a:pt x="163" y="186"/>
                  </a:lnTo>
                  <a:lnTo>
                    <a:pt x="181" y="176"/>
                  </a:lnTo>
                  <a:lnTo>
                    <a:pt x="200" y="167"/>
                  </a:lnTo>
                  <a:lnTo>
                    <a:pt x="222" y="157"/>
                  </a:lnTo>
                  <a:lnTo>
                    <a:pt x="245" y="148"/>
                  </a:lnTo>
                  <a:lnTo>
                    <a:pt x="270" y="138"/>
                  </a:lnTo>
                  <a:lnTo>
                    <a:pt x="298" y="130"/>
                  </a:lnTo>
                  <a:lnTo>
                    <a:pt x="325" y="121"/>
                  </a:lnTo>
                  <a:lnTo>
                    <a:pt x="325" y="121"/>
                  </a:lnTo>
                  <a:lnTo>
                    <a:pt x="359" y="113"/>
                  </a:lnTo>
                  <a:lnTo>
                    <a:pt x="394" y="104"/>
                  </a:lnTo>
                  <a:lnTo>
                    <a:pt x="431" y="96"/>
                  </a:lnTo>
                  <a:lnTo>
                    <a:pt x="469" y="89"/>
                  </a:lnTo>
                  <a:lnTo>
                    <a:pt x="509" y="83"/>
                  </a:lnTo>
                  <a:lnTo>
                    <a:pt x="550" y="77"/>
                  </a:lnTo>
                  <a:lnTo>
                    <a:pt x="593" y="71"/>
                  </a:lnTo>
                  <a:lnTo>
                    <a:pt x="636" y="66"/>
                  </a:lnTo>
                  <a:lnTo>
                    <a:pt x="636" y="66"/>
                  </a:lnTo>
                  <a:lnTo>
                    <a:pt x="598" y="0"/>
                  </a:lnTo>
                  <a:lnTo>
                    <a:pt x="598" y="0"/>
                  </a:lnTo>
                  <a:lnTo>
                    <a:pt x="517" y="11"/>
                  </a:lnTo>
                  <a:lnTo>
                    <a:pt x="443" y="23"/>
                  </a:lnTo>
                  <a:lnTo>
                    <a:pt x="407" y="30"/>
                  </a:lnTo>
                  <a:lnTo>
                    <a:pt x="372" y="37"/>
                  </a:lnTo>
                  <a:lnTo>
                    <a:pt x="338" y="46"/>
                  </a:lnTo>
                  <a:lnTo>
                    <a:pt x="307" y="54"/>
                  </a:lnTo>
                  <a:lnTo>
                    <a:pt x="307" y="54"/>
                  </a:lnTo>
                  <a:lnTo>
                    <a:pt x="268" y="66"/>
                  </a:lnTo>
                  <a:lnTo>
                    <a:pt x="232" y="79"/>
                  </a:lnTo>
                  <a:lnTo>
                    <a:pt x="198" y="93"/>
                  </a:lnTo>
                  <a:lnTo>
                    <a:pt x="166" y="106"/>
                  </a:lnTo>
                  <a:lnTo>
                    <a:pt x="137" y="120"/>
                  </a:lnTo>
                  <a:lnTo>
                    <a:pt x="110" y="137"/>
                  </a:lnTo>
                  <a:lnTo>
                    <a:pt x="88" y="154"/>
                  </a:lnTo>
                  <a:lnTo>
                    <a:pt x="78" y="162"/>
                  </a:lnTo>
                  <a:lnTo>
                    <a:pt x="68" y="172"/>
                  </a:lnTo>
                  <a:lnTo>
                    <a:pt x="67" y="170"/>
                  </a:lnTo>
                  <a:lnTo>
                    <a:pt x="67" y="170"/>
                  </a:lnTo>
                  <a:lnTo>
                    <a:pt x="49" y="192"/>
                  </a:lnTo>
                  <a:lnTo>
                    <a:pt x="40" y="205"/>
                  </a:lnTo>
                  <a:lnTo>
                    <a:pt x="30" y="220"/>
                  </a:lnTo>
                  <a:lnTo>
                    <a:pt x="20" y="236"/>
                  </a:lnTo>
                  <a:lnTo>
                    <a:pt x="12" y="253"/>
                  </a:lnTo>
                  <a:lnTo>
                    <a:pt x="6" y="272"/>
                  </a:lnTo>
                  <a:lnTo>
                    <a:pt x="1" y="291"/>
                  </a:lnTo>
                  <a:lnTo>
                    <a:pt x="0" y="312"/>
                  </a:lnTo>
                  <a:lnTo>
                    <a:pt x="0" y="323"/>
                  </a:lnTo>
                  <a:lnTo>
                    <a:pt x="0" y="333"/>
                  </a:lnTo>
                  <a:lnTo>
                    <a:pt x="2" y="344"/>
                  </a:lnTo>
                  <a:lnTo>
                    <a:pt x="5" y="355"/>
                  </a:lnTo>
                  <a:lnTo>
                    <a:pt x="8" y="367"/>
                  </a:lnTo>
                  <a:lnTo>
                    <a:pt x="12" y="378"/>
                  </a:lnTo>
                  <a:lnTo>
                    <a:pt x="18" y="390"/>
                  </a:lnTo>
                  <a:lnTo>
                    <a:pt x="24" y="400"/>
                  </a:lnTo>
                  <a:lnTo>
                    <a:pt x="32" y="412"/>
                  </a:lnTo>
                  <a:lnTo>
                    <a:pt x="41" y="424"/>
                  </a:lnTo>
                  <a:lnTo>
                    <a:pt x="50" y="435"/>
                  </a:lnTo>
                  <a:lnTo>
                    <a:pt x="62" y="447"/>
                  </a:lnTo>
                  <a:lnTo>
                    <a:pt x="76" y="459"/>
                  </a:lnTo>
                  <a:lnTo>
                    <a:pt x="89" y="471"/>
                  </a:lnTo>
                  <a:lnTo>
                    <a:pt x="89" y="471"/>
                  </a:lnTo>
                  <a:lnTo>
                    <a:pt x="104" y="481"/>
                  </a:lnTo>
                  <a:lnTo>
                    <a:pt x="121" y="489"/>
                  </a:lnTo>
                  <a:lnTo>
                    <a:pt x="156" y="507"/>
                  </a:lnTo>
                  <a:lnTo>
                    <a:pt x="194" y="523"/>
                  </a:lnTo>
                  <a:lnTo>
                    <a:pt x="236" y="537"/>
                  </a:lnTo>
                  <a:lnTo>
                    <a:pt x="281" y="550"/>
                  </a:lnTo>
                  <a:lnTo>
                    <a:pt x="328" y="563"/>
                  </a:lnTo>
                  <a:lnTo>
                    <a:pt x="378" y="574"/>
                  </a:lnTo>
                  <a:lnTo>
                    <a:pt x="431" y="584"/>
                  </a:lnTo>
                  <a:lnTo>
                    <a:pt x="486" y="592"/>
                  </a:lnTo>
                  <a:lnTo>
                    <a:pt x="544" y="599"/>
                  </a:lnTo>
                  <a:lnTo>
                    <a:pt x="604" y="605"/>
                  </a:lnTo>
                  <a:lnTo>
                    <a:pt x="666" y="610"/>
                  </a:lnTo>
                  <a:lnTo>
                    <a:pt x="730" y="615"/>
                  </a:lnTo>
                  <a:lnTo>
                    <a:pt x="794" y="617"/>
                  </a:lnTo>
                  <a:lnTo>
                    <a:pt x="863" y="620"/>
                  </a:lnTo>
                  <a:lnTo>
                    <a:pt x="931" y="621"/>
                  </a:lnTo>
                  <a:lnTo>
                    <a:pt x="934" y="621"/>
                  </a:lnTo>
                  <a:lnTo>
                    <a:pt x="935" y="621"/>
                  </a:lnTo>
                  <a:lnTo>
                    <a:pt x="935" y="621"/>
                  </a:lnTo>
                  <a:lnTo>
                    <a:pt x="1004" y="620"/>
                  </a:lnTo>
                  <a:lnTo>
                    <a:pt x="1072" y="617"/>
                  </a:lnTo>
                  <a:lnTo>
                    <a:pt x="1136" y="615"/>
                  </a:lnTo>
                  <a:lnTo>
                    <a:pt x="1200" y="610"/>
                  </a:lnTo>
                  <a:lnTo>
                    <a:pt x="1262" y="605"/>
                  </a:lnTo>
                  <a:lnTo>
                    <a:pt x="1322" y="599"/>
                  </a:lnTo>
                  <a:lnTo>
                    <a:pt x="1380" y="592"/>
                  </a:lnTo>
                  <a:lnTo>
                    <a:pt x="1435" y="584"/>
                  </a:lnTo>
                  <a:lnTo>
                    <a:pt x="1488" y="574"/>
                  </a:lnTo>
                  <a:lnTo>
                    <a:pt x="1538" y="563"/>
                  </a:lnTo>
                  <a:lnTo>
                    <a:pt x="1585" y="550"/>
                  </a:lnTo>
                  <a:lnTo>
                    <a:pt x="1630" y="537"/>
                  </a:lnTo>
                  <a:lnTo>
                    <a:pt x="1672" y="523"/>
                  </a:lnTo>
                  <a:lnTo>
                    <a:pt x="1710" y="507"/>
                  </a:lnTo>
                  <a:lnTo>
                    <a:pt x="1745" y="489"/>
                  </a:lnTo>
                  <a:lnTo>
                    <a:pt x="1762" y="481"/>
                  </a:lnTo>
                  <a:lnTo>
                    <a:pt x="1777" y="471"/>
                  </a:lnTo>
                  <a:lnTo>
                    <a:pt x="1777" y="471"/>
                  </a:lnTo>
                  <a:lnTo>
                    <a:pt x="1790" y="459"/>
                  </a:lnTo>
                  <a:lnTo>
                    <a:pt x="1804" y="447"/>
                  </a:lnTo>
                  <a:lnTo>
                    <a:pt x="1816" y="435"/>
                  </a:lnTo>
                  <a:lnTo>
                    <a:pt x="1825" y="424"/>
                  </a:lnTo>
                  <a:lnTo>
                    <a:pt x="1835" y="412"/>
                  </a:lnTo>
                  <a:lnTo>
                    <a:pt x="1842" y="400"/>
                  </a:lnTo>
                  <a:lnTo>
                    <a:pt x="1848" y="390"/>
                  </a:lnTo>
                  <a:lnTo>
                    <a:pt x="1854" y="378"/>
                  </a:lnTo>
                  <a:lnTo>
                    <a:pt x="1859" y="367"/>
                  </a:lnTo>
                  <a:lnTo>
                    <a:pt x="1861" y="355"/>
                  </a:lnTo>
                  <a:lnTo>
                    <a:pt x="1864" y="344"/>
                  </a:lnTo>
                  <a:lnTo>
                    <a:pt x="1866" y="333"/>
                  </a:lnTo>
                  <a:lnTo>
                    <a:pt x="1866" y="323"/>
                  </a:lnTo>
                  <a:lnTo>
                    <a:pt x="1866" y="312"/>
                  </a:lnTo>
                  <a:lnTo>
                    <a:pt x="1865" y="291"/>
                  </a:lnTo>
                  <a:lnTo>
                    <a:pt x="1860" y="272"/>
                  </a:lnTo>
                  <a:lnTo>
                    <a:pt x="1854" y="253"/>
                  </a:lnTo>
                  <a:lnTo>
                    <a:pt x="1846" y="236"/>
                  </a:lnTo>
                  <a:lnTo>
                    <a:pt x="1837" y="220"/>
                  </a:lnTo>
                  <a:lnTo>
                    <a:pt x="1828" y="205"/>
                  </a:lnTo>
                  <a:lnTo>
                    <a:pt x="1817" y="192"/>
                  </a:lnTo>
                  <a:lnTo>
                    <a:pt x="1799" y="170"/>
                  </a:lnTo>
                  <a:lnTo>
                    <a:pt x="1799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pic>
        <p:nvPicPr>
          <p:cNvPr id="19" name="Elemento grafico 18" descr="Monete contorno">
            <a:extLst>
              <a:ext uri="{FF2B5EF4-FFF2-40B4-BE49-F238E27FC236}">
                <a16:creationId xmlns:a16="http://schemas.microsoft.com/office/drawing/2014/main" id="{E9833D6D-314A-6F67-6C81-1CC96FC86E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5378" y="4747053"/>
            <a:ext cx="421974" cy="421974"/>
          </a:xfrm>
          <a:prstGeom prst="rect">
            <a:avLst/>
          </a:prstGeom>
        </p:spPr>
      </p:pic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6D881323-8C63-62E1-3E43-782662748872}"/>
              </a:ext>
            </a:extLst>
          </p:cNvPr>
          <p:cNvCxnSpPr>
            <a:cxnSpLocks/>
          </p:cNvCxnSpPr>
          <p:nvPr/>
        </p:nvCxnSpPr>
        <p:spPr>
          <a:xfrm>
            <a:off x="774730" y="3126594"/>
            <a:ext cx="11471043" cy="0"/>
          </a:xfrm>
          <a:prstGeom prst="line">
            <a:avLst/>
          </a:prstGeom>
          <a:ln w="19050">
            <a:solidFill>
              <a:srgbClr val="003EA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2E69C31F-E086-E975-D718-801274F0260C}"/>
              </a:ext>
            </a:extLst>
          </p:cNvPr>
          <p:cNvCxnSpPr>
            <a:cxnSpLocks/>
          </p:cNvCxnSpPr>
          <p:nvPr/>
        </p:nvCxnSpPr>
        <p:spPr>
          <a:xfrm>
            <a:off x="802237" y="6015624"/>
            <a:ext cx="11471043" cy="0"/>
          </a:xfrm>
          <a:prstGeom prst="line">
            <a:avLst/>
          </a:prstGeom>
          <a:ln w="19050">
            <a:solidFill>
              <a:srgbClr val="003EA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98E59F3E-95F4-E6FE-6217-54956890ED9E}"/>
              </a:ext>
            </a:extLst>
          </p:cNvPr>
          <p:cNvCxnSpPr>
            <a:cxnSpLocks/>
          </p:cNvCxnSpPr>
          <p:nvPr/>
        </p:nvCxnSpPr>
        <p:spPr>
          <a:xfrm>
            <a:off x="774730" y="4597098"/>
            <a:ext cx="11471043" cy="0"/>
          </a:xfrm>
          <a:prstGeom prst="line">
            <a:avLst/>
          </a:prstGeom>
          <a:ln w="19050">
            <a:solidFill>
              <a:srgbClr val="003EA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717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2CDF5E4-49FA-5092-B422-57D2E6B9A96B}"/>
              </a:ext>
            </a:extLst>
          </p:cNvPr>
          <p:cNvSpPr/>
          <p:nvPr/>
        </p:nvSpPr>
        <p:spPr>
          <a:xfrm>
            <a:off x="-81280" y="5802136"/>
            <a:ext cx="12354560" cy="1159836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4398150" y="367835"/>
            <a:ext cx="6024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accent3">
                    <a:lumMod val="50000"/>
                  </a:schemeClr>
                </a:solidFill>
              </a:rPr>
              <a:t>Oggetto della Manifestazione di interesse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FF0F3C0A-7A16-DF46-6E40-B8780390355D}"/>
              </a:ext>
            </a:extLst>
          </p:cNvPr>
          <p:cNvSpPr/>
          <p:nvPr/>
        </p:nvSpPr>
        <p:spPr>
          <a:xfrm>
            <a:off x="527755" y="1868548"/>
            <a:ext cx="5936284" cy="377072"/>
          </a:xfrm>
          <a:prstGeom prst="rect">
            <a:avLst/>
          </a:prstGeom>
          <a:solidFill>
            <a:srgbClr val="0063B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COSA PREVEDE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2291A977-5263-12C6-5364-A97C4028B816}"/>
              </a:ext>
            </a:extLst>
          </p:cNvPr>
          <p:cNvSpPr/>
          <p:nvPr/>
        </p:nvSpPr>
        <p:spPr>
          <a:xfrm>
            <a:off x="7115174" y="1868548"/>
            <a:ext cx="4536547" cy="377072"/>
          </a:xfrm>
          <a:prstGeom prst="rect">
            <a:avLst/>
          </a:prstGeom>
          <a:solidFill>
            <a:srgbClr val="0063B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COME RISPONDERE</a:t>
            </a:r>
          </a:p>
        </p:txBody>
      </p:sp>
      <p:sp>
        <p:nvSpPr>
          <p:cNvPr id="10" name="Isosceles Triangle 30">
            <a:extLst>
              <a:ext uri="{FF2B5EF4-FFF2-40B4-BE49-F238E27FC236}">
                <a16:creationId xmlns:a16="http://schemas.microsoft.com/office/drawing/2014/main" id="{5B5394C9-CAFA-3565-7C31-C4E9C8B89E25}"/>
              </a:ext>
            </a:extLst>
          </p:cNvPr>
          <p:cNvSpPr/>
          <p:nvPr/>
        </p:nvSpPr>
        <p:spPr>
          <a:xfrm rot="5400000" flipH="1">
            <a:off x="4518246" y="3951692"/>
            <a:ext cx="4542721" cy="333756"/>
          </a:xfrm>
          <a:prstGeom prst="triangle">
            <a:avLst/>
          </a:prstGeom>
          <a:solidFill>
            <a:schemeClr val="bg1">
              <a:lumMod val="50000"/>
              <a:alpha val="28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it-IT" sz="1200">
              <a:solidFill>
                <a:schemeClr val="tx1"/>
              </a:solidFill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69A584F-67FF-ECCD-FEA8-84E831E8FC86}"/>
              </a:ext>
            </a:extLst>
          </p:cNvPr>
          <p:cNvSpPr txBox="1"/>
          <p:nvPr/>
        </p:nvSpPr>
        <p:spPr>
          <a:xfrm>
            <a:off x="527755" y="2444217"/>
            <a:ext cx="5936284" cy="230832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600" dirty="0"/>
              <a:t>Effettuare una </a:t>
            </a:r>
            <a:r>
              <a:rPr lang="it-IT" sz="1600" b="1" dirty="0"/>
              <a:t>ricognizione</a:t>
            </a:r>
            <a:r>
              <a:rPr lang="it-IT" sz="1600" dirty="0"/>
              <a:t> sulle seguenti figure professionali </a:t>
            </a:r>
            <a:r>
              <a:rPr lang="it-IT" sz="1600" u="sng" dirty="0"/>
              <a:t>impegnate nell’implementazione e attuazione del sistema integrato di interventi e servizi sociali dell’ATS al 30.06.2024</a:t>
            </a:r>
            <a:r>
              <a:rPr lang="it-IT" sz="16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Funzionario Amministrativo;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Funzionario Contabile – Economico finanziario/Funzionario esperto di rendicontazione;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Funzionario Psicologo;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Funzionario Educatore Professionale Socio Pedagogico/Pedagogista. 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B974D5E-862B-70BD-C834-E1630C1815BE}"/>
              </a:ext>
            </a:extLst>
          </p:cNvPr>
          <p:cNvSpPr txBox="1"/>
          <p:nvPr/>
        </p:nvSpPr>
        <p:spPr>
          <a:xfrm>
            <a:off x="7115175" y="2444217"/>
            <a:ext cx="4536546" cy="107721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it-IT" sz="1600" dirty="0"/>
              <a:t>Si dovrà procedere attraverso apposita funzionalità del Sistema informativo dell'offerta dei servizi sociali – </a:t>
            </a:r>
            <a:r>
              <a:rPr lang="it-IT" sz="1600" b="1" dirty="0"/>
              <a:t>SIOSS;</a:t>
            </a:r>
            <a:r>
              <a:rPr lang="it-IT" sz="1600" dirty="0"/>
              <a:t> il calcolo dovrà essere inserito in termini di full time </a:t>
            </a:r>
            <a:r>
              <a:rPr lang="it-IT" sz="1600" dirty="0" err="1"/>
              <a:t>equivalent</a:t>
            </a:r>
            <a:r>
              <a:rPr lang="it-IT" sz="1600" dirty="0"/>
              <a:t> (FTE).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8B5A17B-B19B-B6CA-399C-83F7BFF30D02}"/>
              </a:ext>
            </a:extLst>
          </p:cNvPr>
          <p:cNvSpPr txBox="1"/>
          <p:nvPr/>
        </p:nvSpPr>
        <p:spPr>
          <a:xfrm>
            <a:off x="527755" y="5066492"/>
            <a:ext cx="5936284" cy="132343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600" dirty="0"/>
              <a:t>Indicare il </a:t>
            </a:r>
            <a:r>
              <a:rPr lang="it-IT" sz="1600" b="1" dirty="0"/>
              <a:t>fabbisogno</a:t>
            </a:r>
            <a:r>
              <a:rPr lang="it-IT" sz="1600" dirty="0"/>
              <a:t>, </a:t>
            </a:r>
            <a:r>
              <a:rPr lang="it-IT" sz="1600" u="sng" dirty="0"/>
              <a:t>per i prossimi 3 anni</a:t>
            </a:r>
            <a:r>
              <a:rPr lang="it-IT" sz="1600" dirty="0"/>
              <a:t>, per le stesse figure professionali di cui sopra da impegnare a </a:t>
            </a:r>
            <a:r>
              <a:rPr lang="it-IT" sz="1600" u="sng" dirty="0"/>
              <a:t>tempo pieno e in modo esclusivo e dedicato </a:t>
            </a:r>
            <a:r>
              <a:rPr lang="it-IT" sz="1600" dirty="0"/>
              <a:t>nelle attività connesse alla corretta implementazione e attuazione del sistema integrato di interventi e servizi sociali. 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8A53108-4CC0-AC2A-1E1F-900EC75E8D24}"/>
              </a:ext>
            </a:extLst>
          </p:cNvPr>
          <p:cNvSpPr txBox="1"/>
          <p:nvPr/>
        </p:nvSpPr>
        <p:spPr>
          <a:xfrm>
            <a:off x="7127699" y="4807265"/>
            <a:ext cx="4536546" cy="156966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600" dirty="0"/>
              <a:t>La indicazione del fabbisogno per i prossimi 3 anni avverrà attraverso apposita funzionalità del Sistema informativo dell'offerta dei servizi sociali – </a:t>
            </a:r>
            <a:r>
              <a:rPr lang="it-IT" sz="1600" b="1" dirty="0"/>
              <a:t>SIOSS</a:t>
            </a:r>
            <a:r>
              <a:rPr lang="it-IT" sz="1600" dirty="0"/>
              <a:t> che consentirà, oltre la compilazione, anche la trasmissione della documentazione prevista (Allegato A, B.1 e B.2).</a:t>
            </a:r>
          </a:p>
        </p:txBody>
      </p:sp>
      <p:grpSp>
        <p:nvGrpSpPr>
          <p:cNvPr id="19" name="Group 446">
            <a:extLst>
              <a:ext uri="{FF2B5EF4-FFF2-40B4-BE49-F238E27FC236}">
                <a16:creationId xmlns:a16="http://schemas.microsoft.com/office/drawing/2014/main" id="{64FDA2CE-55DE-D979-1CB3-5E775C2E8AA6}"/>
              </a:ext>
            </a:extLst>
          </p:cNvPr>
          <p:cNvGrpSpPr/>
          <p:nvPr/>
        </p:nvGrpSpPr>
        <p:grpSpPr>
          <a:xfrm>
            <a:off x="8782140" y="3567656"/>
            <a:ext cx="1202614" cy="1181616"/>
            <a:chOff x="9359293" y="5848278"/>
            <a:chExt cx="612000" cy="612000"/>
          </a:xfrm>
          <a:solidFill>
            <a:schemeClr val="bg1"/>
          </a:solidFill>
        </p:grpSpPr>
        <p:sp>
          <p:nvSpPr>
            <p:cNvPr id="20" name="Oval 447">
              <a:extLst>
                <a:ext uri="{FF2B5EF4-FFF2-40B4-BE49-F238E27FC236}">
                  <a16:creationId xmlns:a16="http://schemas.microsoft.com/office/drawing/2014/main" id="{B7928BA5-0BE0-B029-006C-C2F776E4AD8B}"/>
                </a:ext>
              </a:extLst>
            </p:cNvPr>
            <p:cNvSpPr/>
            <p:nvPr/>
          </p:nvSpPr>
          <p:spPr bwMode="ltGray">
            <a:xfrm>
              <a:off x="9359293" y="5848278"/>
              <a:ext cx="612000" cy="6120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1" name="Freeform 5014">
              <a:extLst>
                <a:ext uri="{FF2B5EF4-FFF2-40B4-BE49-F238E27FC236}">
                  <a16:creationId xmlns:a16="http://schemas.microsoft.com/office/drawing/2014/main" id="{33917B9E-A5EE-83E2-6CCD-B4751ED54A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44549" y="5983811"/>
              <a:ext cx="433640" cy="334866"/>
            </a:xfrm>
            <a:custGeom>
              <a:avLst/>
              <a:gdLst>
                <a:gd name="T0" fmla="*/ 360 w 360"/>
                <a:gd name="T1" fmla="*/ 256 h 278"/>
                <a:gd name="T2" fmla="*/ 360 w 360"/>
                <a:gd name="T3" fmla="*/ 252 h 278"/>
                <a:gd name="T4" fmla="*/ 358 w 360"/>
                <a:gd name="T5" fmla="*/ 252 h 278"/>
                <a:gd name="T6" fmla="*/ 318 w 360"/>
                <a:gd name="T7" fmla="*/ 200 h 278"/>
                <a:gd name="T8" fmla="*/ 314 w 360"/>
                <a:gd name="T9" fmla="*/ 198 h 278"/>
                <a:gd name="T10" fmla="*/ 50 w 360"/>
                <a:gd name="T11" fmla="*/ 196 h 278"/>
                <a:gd name="T12" fmla="*/ 46 w 360"/>
                <a:gd name="T13" fmla="*/ 198 h 278"/>
                <a:gd name="T14" fmla="*/ 2 w 360"/>
                <a:gd name="T15" fmla="*/ 250 h 278"/>
                <a:gd name="T16" fmla="*/ 2 w 360"/>
                <a:gd name="T17" fmla="*/ 252 h 278"/>
                <a:gd name="T18" fmla="*/ 0 w 360"/>
                <a:gd name="T19" fmla="*/ 252 h 278"/>
                <a:gd name="T20" fmla="*/ 0 w 360"/>
                <a:gd name="T21" fmla="*/ 256 h 278"/>
                <a:gd name="T22" fmla="*/ 0 w 360"/>
                <a:gd name="T23" fmla="*/ 256 h 278"/>
                <a:gd name="T24" fmla="*/ 0 w 360"/>
                <a:gd name="T25" fmla="*/ 268 h 278"/>
                <a:gd name="T26" fmla="*/ 4 w 360"/>
                <a:gd name="T27" fmla="*/ 276 h 278"/>
                <a:gd name="T28" fmla="*/ 10 w 360"/>
                <a:gd name="T29" fmla="*/ 278 h 278"/>
                <a:gd name="T30" fmla="*/ 350 w 360"/>
                <a:gd name="T31" fmla="*/ 278 h 278"/>
                <a:gd name="T32" fmla="*/ 356 w 360"/>
                <a:gd name="T33" fmla="*/ 276 h 278"/>
                <a:gd name="T34" fmla="*/ 360 w 360"/>
                <a:gd name="T35" fmla="*/ 268 h 278"/>
                <a:gd name="T36" fmla="*/ 360 w 360"/>
                <a:gd name="T37" fmla="*/ 256 h 278"/>
                <a:gd name="T38" fmla="*/ 360 w 360"/>
                <a:gd name="T39" fmla="*/ 256 h 278"/>
                <a:gd name="T40" fmla="*/ 146 w 360"/>
                <a:gd name="T41" fmla="*/ 234 h 278"/>
                <a:gd name="T42" fmla="*/ 226 w 360"/>
                <a:gd name="T43" fmla="*/ 254 h 278"/>
                <a:gd name="T44" fmla="*/ 338 w 360"/>
                <a:gd name="T45" fmla="*/ 268 h 278"/>
                <a:gd name="T46" fmla="*/ 334 w 360"/>
                <a:gd name="T47" fmla="*/ 270 h 278"/>
                <a:gd name="T48" fmla="*/ 332 w 360"/>
                <a:gd name="T49" fmla="*/ 270 h 278"/>
                <a:gd name="T50" fmla="*/ 326 w 360"/>
                <a:gd name="T51" fmla="*/ 268 h 278"/>
                <a:gd name="T52" fmla="*/ 324 w 360"/>
                <a:gd name="T53" fmla="*/ 262 h 278"/>
                <a:gd name="T54" fmla="*/ 326 w 360"/>
                <a:gd name="T55" fmla="*/ 256 h 278"/>
                <a:gd name="T56" fmla="*/ 328 w 360"/>
                <a:gd name="T57" fmla="*/ 256 h 278"/>
                <a:gd name="T58" fmla="*/ 334 w 360"/>
                <a:gd name="T59" fmla="*/ 256 h 278"/>
                <a:gd name="T60" fmla="*/ 338 w 360"/>
                <a:gd name="T61" fmla="*/ 256 h 278"/>
                <a:gd name="T62" fmla="*/ 340 w 360"/>
                <a:gd name="T63" fmla="*/ 262 h 278"/>
                <a:gd name="T64" fmla="*/ 340 w 360"/>
                <a:gd name="T65" fmla="*/ 266 h 278"/>
                <a:gd name="T66" fmla="*/ 338 w 360"/>
                <a:gd name="T67" fmla="*/ 268 h 278"/>
                <a:gd name="T68" fmla="*/ 306 w 360"/>
                <a:gd name="T69" fmla="*/ 184 h 278"/>
                <a:gd name="T70" fmla="*/ 310 w 360"/>
                <a:gd name="T71" fmla="*/ 184 h 278"/>
                <a:gd name="T72" fmla="*/ 318 w 360"/>
                <a:gd name="T73" fmla="*/ 178 h 278"/>
                <a:gd name="T74" fmla="*/ 318 w 360"/>
                <a:gd name="T75" fmla="*/ 12 h 278"/>
                <a:gd name="T76" fmla="*/ 318 w 360"/>
                <a:gd name="T77" fmla="*/ 6 h 278"/>
                <a:gd name="T78" fmla="*/ 310 w 360"/>
                <a:gd name="T79" fmla="*/ 0 h 278"/>
                <a:gd name="T80" fmla="*/ 54 w 360"/>
                <a:gd name="T81" fmla="*/ 0 h 278"/>
                <a:gd name="T82" fmla="*/ 50 w 360"/>
                <a:gd name="T83" fmla="*/ 0 h 278"/>
                <a:gd name="T84" fmla="*/ 42 w 360"/>
                <a:gd name="T85" fmla="*/ 6 h 278"/>
                <a:gd name="T86" fmla="*/ 42 w 360"/>
                <a:gd name="T87" fmla="*/ 172 h 278"/>
                <a:gd name="T88" fmla="*/ 42 w 360"/>
                <a:gd name="T89" fmla="*/ 178 h 278"/>
                <a:gd name="T90" fmla="*/ 50 w 360"/>
                <a:gd name="T91" fmla="*/ 184 h 278"/>
                <a:gd name="T92" fmla="*/ 54 w 360"/>
                <a:gd name="T93" fmla="*/ 184 h 278"/>
                <a:gd name="T94" fmla="*/ 294 w 360"/>
                <a:gd name="T95" fmla="*/ 24 h 278"/>
                <a:gd name="T96" fmla="*/ 66 w 360"/>
                <a:gd name="T97" fmla="*/ 16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60" h="278">
                  <a:moveTo>
                    <a:pt x="360" y="256"/>
                  </a:moveTo>
                  <a:lnTo>
                    <a:pt x="360" y="256"/>
                  </a:lnTo>
                  <a:lnTo>
                    <a:pt x="360" y="252"/>
                  </a:lnTo>
                  <a:lnTo>
                    <a:pt x="360" y="252"/>
                  </a:lnTo>
                  <a:lnTo>
                    <a:pt x="358" y="252"/>
                  </a:lnTo>
                  <a:lnTo>
                    <a:pt x="358" y="252"/>
                  </a:lnTo>
                  <a:lnTo>
                    <a:pt x="358" y="250"/>
                  </a:lnTo>
                  <a:lnTo>
                    <a:pt x="318" y="200"/>
                  </a:lnTo>
                  <a:lnTo>
                    <a:pt x="318" y="200"/>
                  </a:lnTo>
                  <a:lnTo>
                    <a:pt x="314" y="198"/>
                  </a:lnTo>
                  <a:lnTo>
                    <a:pt x="310" y="196"/>
                  </a:lnTo>
                  <a:lnTo>
                    <a:pt x="50" y="196"/>
                  </a:lnTo>
                  <a:lnTo>
                    <a:pt x="50" y="196"/>
                  </a:lnTo>
                  <a:lnTo>
                    <a:pt x="46" y="198"/>
                  </a:lnTo>
                  <a:lnTo>
                    <a:pt x="42" y="20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2"/>
                  </a:lnTo>
                  <a:lnTo>
                    <a:pt x="2" y="252"/>
                  </a:lnTo>
                  <a:lnTo>
                    <a:pt x="0" y="252"/>
                  </a:lnTo>
                  <a:lnTo>
                    <a:pt x="0" y="252"/>
                  </a:lnTo>
                  <a:lnTo>
                    <a:pt x="0" y="256"/>
                  </a:lnTo>
                  <a:lnTo>
                    <a:pt x="0" y="256"/>
                  </a:lnTo>
                  <a:lnTo>
                    <a:pt x="0" y="256"/>
                  </a:lnTo>
                  <a:lnTo>
                    <a:pt x="0" y="268"/>
                  </a:lnTo>
                  <a:lnTo>
                    <a:pt x="0" y="268"/>
                  </a:lnTo>
                  <a:lnTo>
                    <a:pt x="0" y="272"/>
                  </a:lnTo>
                  <a:lnTo>
                    <a:pt x="4" y="276"/>
                  </a:lnTo>
                  <a:lnTo>
                    <a:pt x="6" y="278"/>
                  </a:lnTo>
                  <a:lnTo>
                    <a:pt x="10" y="278"/>
                  </a:lnTo>
                  <a:lnTo>
                    <a:pt x="350" y="278"/>
                  </a:lnTo>
                  <a:lnTo>
                    <a:pt x="350" y="278"/>
                  </a:lnTo>
                  <a:lnTo>
                    <a:pt x="354" y="278"/>
                  </a:lnTo>
                  <a:lnTo>
                    <a:pt x="356" y="276"/>
                  </a:lnTo>
                  <a:lnTo>
                    <a:pt x="360" y="272"/>
                  </a:lnTo>
                  <a:lnTo>
                    <a:pt x="360" y="268"/>
                  </a:lnTo>
                  <a:lnTo>
                    <a:pt x="360" y="256"/>
                  </a:lnTo>
                  <a:lnTo>
                    <a:pt x="360" y="256"/>
                  </a:lnTo>
                  <a:lnTo>
                    <a:pt x="360" y="256"/>
                  </a:lnTo>
                  <a:lnTo>
                    <a:pt x="360" y="256"/>
                  </a:lnTo>
                  <a:close/>
                  <a:moveTo>
                    <a:pt x="134" y="254"/>
                  </a:moveTo>
                  <a:lnTo>
                    <a:pt x="146" y="234"/>
                  </a:lnTo>
                  <a:lnTo>
                    <a:pt x="214" y="234"/>
                  </a:lnTo>
                  <a:lnTo>
                    <a:pt x="226" y="254"/>
                  </a:lnTo>
                  <a:lnTo>
                    <a:pt x="134" y="254"/>
                  </a:lnTo>
                  <a:close/>
                  <a:moveTo>
                    <a:pt x="338" y="268"/>
                  </a:moveTo>
                  <a:lnTo>
                    <a:pt x="338" y="268"/>
                  </a:lnTo>
                  <a:lnTo>
                    <a:pt x="334" y="270"/>
                  </a:lnTo>
                  <a:lnTo>
                    <a:pt x="332" y="270"/>
                  </a:lnTo>
                  <a:lnTo>
                    <a:pt x="332" y="270"/>
                  </a:lnTo>
                  <a:lnTo>
                    <a:pt x="326" y="268"/>
                  </a:lnTo>
                  <a:lnTo>
                    <a:pt x="326" y="268"/>
                  </a:lnTo>
                  <a:lnTo>
                    <a:pt x="324" y="262"/>
                  </a:lnTo>
                  <a:lnTo>
                    <a:pt x="324" y="262"/>
                  </a:lnTo>
                  <a:lnTo>
                    <a:pt x="324" y="260"/>
                  </a:lnTo>
                  <a:lnTo>
                    <a:pt x="326" y="256"/>
                  </a:lnTo>
                  <a:lnTo>
                    <a:pt x="326" y="256"/>
                  </a:lnTo>
                  <a:lnTo>
                    <a:pt x="328" y="256"/>
                  </a:lnTo>
                  <a:lnTo>
                    <a:pt x="332" y="254"/>
                  </a:lnTo>
                  <a:lnTo>
                    <a:pt x="334" y="256"/>
                  </a:lnTo>
                  <a:lnTo>
                    <a:pt x="338" y="256"/>
                  </a:lnTo>
                  <a:lnTo>
                    <a:pt x="338" y="256"/>
                  </a:lnTo>
                  <a:lnTo>
                    <a:pt x="340" y="260"/>
                  </a:lnTo>
                  <a:lnTo>
                    <a:pt x="340" y="262"/>
                  </a:lnTo>
                  <a:lnTo>
                    <a:pt x="340" y="262"/>
                  </a:lnTo>
                  <a:lnTo>
                    <a:pt x="340" y="266"/>
                  </a:lnTo>
                  <a:lnTo>
                    <a:pt x="338" y="268"/>
                  </a:lnTo>
                  <a:lnTo>
                    <a:pt x="338" y="268"/>
                  </a:lnTo>
                  <a:close/>
                  <a:moveTo>
                    <a:pt x="54" y="184"/>
                  </a:moveTo>
                  <a:lnTo>
                    <a:pt x="306" y="184"/>
                  </a:lnTo>
                  <a:lnTo>
                    <a:pt x="306" y="184"/>
                  </a:lnTo>
                  <a:lnTo>
                    <a:pt x="310" y="184"/>
                  </a:lnTo>
                  <a:lnTo>
                    <a:pt x="314" y="182"/>
                  </a:lnTo>
                  <a:lnTo>
                    <a:pt x="318" y="178"/>
                  </a:lnTo>
                  <a:lnTo>
                    <a:pt x="318" y="172"/>
                  </a:lnTo>
                  <a:lnTo>
                    <a:pt x="318" y="12"/>
                  </a:lnTo>
                  <a:lnTo>
                    <a:pt x="318" y="12"/>
                  </a:lnTo>
                  <a:lnTo>
                    <a:pt x="318" y="6"/>
                  </a:lnTo>
                  <a:lnTo>
                    <a:pt x="314" y="2"/>
                  </a:lnTo>
                  <a:lnTo>
                    <a:pt x="310" y="0"/>
                  </a:lnTo>
                  <a:lnTo>
                    <a:pt x="306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6" y="2"/>
                  </a:lnTo>
                  <a:lnTo>
                    <a:pt x="42" y="6"/>
                  </a:lnTo>
                  <a:lnTo>
                    <a:pt x="42" y="12"/>
                  </a:lnTo>
                  <a:lnTo>
                    <a:pt x="42" y="172"/>
                  </a:lnTo>
                  <a:lnTo>
                    <a:pt x="42" y="172"/>
                  </a:lnTo>
                  <a:lnTo>
                    <a:pt x="42" y="178"/>
                  </a:lnTo>
                  <a:lnTo>
                    <a:pt x="46" y="182"/>
                  </a:lnTo>
                  <a:lnTo>
                    <a:pt x="50" y="184"/>
                  </a:lnTo>
                  <a:lnTo>
                    <a:pt x="54" y="184"/>
                  </a:lnTo>
                  <a:lnTo>
                    <a:pt x="54" y="184"/>
                  </a:lnTo>
                  <a:close/>
                  <a:moveTo>
                    <a:pt x="66" y="24"/>
                  </a:moveTo>
                  <a:lnTo>
                    <a:pt x="294" y="24"/>
                  </a:lnTo>
                  <a:lnTo>
                    <a:pt x="294" y="160"/>
                  </a:lnTo>
                  <a:lnTo>
                    <a:pt x="66" y="160"/>
                  </a:lnTo>
                  <a:lnTo>
                    <a:pt x="66" y="24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GB" sz="1801"/>
            </a:p>
          </p:txBody>
        </p:sp>
      </p:grp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5C9DE251-DE01-E451-3A17-611CF47B61C4}"/>
              </a:ext>
            </a:extLst>
          </p:cNvPr>
          <p:cNvSpPr txBox="1"/>
          <p:nvPr/>
        </p:nvSpPr>
        <p:spPr>
          <a:xfrm>
            <a:off x="527755" y="1098840"/>
            <a:ext cx="11123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Oggetto della manifestazione di interesse è l’acquisizione della </a:t>
            </a:r>
            <a:r>
              <a:rPr lang="it-IT" b="1" dirty="0"/>
              <a:t>consistenza attuale </a:t>
            </a:r>
            <a:r>
              <a:rPr lang="it-IT" dirty="0"/>
              <a:t>e </a:t>
            </a:r>
            <a:r>
              <a:rPr lang="it-IT" b="1" dirty="0"/>
              <a:t>del fabbisogno nei prossimi 3 anni </a:t>
            </a:r>
            <a:r>
              <a:rPr lang="it-IT" dirty="0"/>
              <a:t>di personale degli ATS con specifici profili.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481FCF5D-11A0-CEDB-BF20-ADC80F51D96D}"/>
              </a:ext>
            </a:extLst>
          </p:cNvPr>
          <p:cNvSpPr txBox="1"/>
          <p:nvPr/>
        </p:nvSpPr>
        <p:spPr>
          <a:xfrm rot="19628036">
            <a:off x="-45040" y="5021060"/>
            <a:ext cx="716863" cy="26161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100" b="1" dirty="0"/>
              <a:t>1I STEP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B1DE68E3-2F3E-A43A-447C-3EDC3AC9E379}"/>
              </a:ext>
            </a:extLst>
          </p:cNvPr>
          <p:cNvSpPr txBox="1"/>
          <p:nvPr/>
        </p:nvSpPr>
        <p:spPr>
          <a:xfrm rot="19628036">
            <a:off x="-57900" y="2460703"/>
            <a:ext cx="638316" cy="26161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100" b="1" dirty="0"/>
              <a:t>I STEP</a:t>
            </a:r>
          </a:p>
        </p:txBody>
      </p:sp>
    </p:spTree>
    <p:extLst>
      <p:ext uri="{BB962C8B-B14F-4D97-AF65-F5344CB8AC3E}">
        <p14:creationId xmlns:p14="http://schemas.microsoft.com/office/powerpoint/2010/main" val="2366004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2CDF5E4-49FA-5092-B422-57D2E6B9A96B}"/>
              </a:ext>
            </a:extLst>
          </p:cNvPr>
          <p:cNvSpPr/>
          <p:nvPr/>
        </p:nvSpPr>
        <p:spPr>
          <a:xfrm>
            <a:off x="-81280" y="5815042"/>
            <a:ext cx="12354560" cy="1159836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4407675" y="344957"/>
            <a:ext cx="60246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>
                <a:solidFill>
                  <a:schemeClr val="accent3">
                    <a:lumMod val="50000"/>
                  </a:schemeClr>
                </a:solidFill>
              </a:rPr>
              <a:t>Documentazione da produrre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4CC005-B495-51B7-12F4-33A43DA2BAE8}"/>
              </a:ext>
            </a:extLst>
          </p:cNvPr>
          <p:cNvSpPr txBox="1"/>
          <p:nvPr/>
        </p:nvSpPr>
        <p:spPr>
          <a:xfrm>
            <a:off x="220385" y="1268082"/>
            <a:ext cx="1175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Nello specifico, i documenti che gli ATS dovranno trasmettere, attraverso apposita funzionalità della piattaforma SIOSS, sono: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8C5692-3EDD-EA03-EB46-AB33E307A0C9}"/>
              </a:ext>
            </a:extLst>
          </p:cNvPr>
          <p:cNvSpPr/>
          <p:nvPr/>
        </p:nvSpPr>
        <p:spPr>
          <a:xfrm>
            <a:off x="2912454" y="5041815"/>
            <a:ext cx="9059160" cy="12817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it-IT" sz="1800" dirty="0">
                <a:solidFill>
                  <a:schemeClr val="tx1"/>
                </a:solidFill>
              </a:rPr>
              <a:t>   Con l’atto di impegno l’ATS attesta l’impegno formale all’assunzione, nel limite massimo delle figure professionali indicate nell’istanza.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8C0F5C-1A52-57CC-03E2-2A2208B58C70}"/>
              </a:ext>
            </a:extLst>
          </p:cNvPr>
          <p:cNvSpPr/>
          <p:nvPr/>
        </p:nvSpPr>
        <p:spPr>
          <a:xfrm>
            <a:off x="2912455" y="3538755"/>
            <a:ext cx="9059160" cy="12918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it-IT" dirty="0">
                <a:solidFill>
                  <a:schemeClr val="tx1"/>
                </a:solidFill>
              </a:rPr>
              <a:t>V</a:t>
            </a:r>
            <a:r>
              <a:rPr lang="it-IT" sz="1800" dirty="0">
                <a:solidFill>
                  <a:schemeClr val="tx1"/>
                </a:solidFill>
              </a:rPr>
              <a:t>anno indicati gli estremi dell’atto deliberativo di impegno all’assunzione.</a:t>
            </a:r>
          </a:p>
          <a:p>
            <a:pPr algn="ctr">
              <a:spcAft>
                <a:spcPts val="600"/>
              </a:spcAft>
            </a:pPr>
            <a:r>
              <a:rPr lang="it-IT" sz="1800" dirty="0">
                <a:solidFill>
                  <a:schemeClr val="tx1"/>
                </a:solidFill>
              </a:rPr>
              <a:t>L’Allegato deve essere compilato e firmato dal Rappresentante Legale dell’ATS.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AB2A76-4F69-E547-C904-E2641BA26422}"/>
              </a:ext>
            </a:extLst>
          </p:cNvPr>
          <p:cNvSpPr/>
          <p:nvPr/>
        </p:nvSpPr>
        <p:spPr>
          <a:xfrm>
            <a:off x="2867381" y="2064576"/>
            <a:ext cx="9104234" cy="12918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it-IT" sz="1700" dirty="0">
                <a:solidFill>
                  <a:schemeClr val="tx1"/>
                </a:solidFill>
              </a:rPr>
              <a:t>Con l’istanza l’ATS indica il numero di unità di personale relative al fabbisogno dei prossimi 3 anni.</a:t>
            </a:r>
          </a:p>
          <a:p>
            <a:pPr algn="ctr">
              <a:spcAft>
                <a:spcPts val="600"/>
              </a:spcAft>
            </a:pPr>
            <a:r>
              <a:rPr lang="it-IT" sz="1700" dirty="0">
                <a:solidFill>
                  <a:schemeClr val="tx1"/>
                </a:solidFill>
              </a:rPr>
              <a:t>L’Allegato deve essere compilato e firmato dal Rappresentante Legale dell’ATS.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FE0C563-9F91-E55B-E2B9-30DAF5AEA2B8}"/>
              </a:ext>
            </a:extLst>
          </p:cNvPr>
          <p:cNvGrpSpPr/>
          <p:nvPr/>
        </p:nvGrpSpPr>
        <p:grpSpPr>
          <a:xfrm>
            <a:off x="616857" y="2064575"/>
            <a:ext cx="2457796" cy="1291811"/>
            <a:chOff x="616857" y="2064576"/>
            <a:chExt cx="2457796" cy="1159836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F6F84758-5180-92E8-177E-D140E1702D69}"/>
                </a:ext>
              </a:extLst>
            </p:cNvPr>
            <p:cNvSpPr/>
            <p:nvPr/>
          </p:nvSpPr>
          <p:spPr>
            <a:xfrm>
              <a:off x="616857" y="2064576"/>
              <a:ext cx="2457796" cy="1159836"/>
            </a:xfrm>
            <a:prstGeom prst="roundRect">
              <a:avLst/>
            </a:prstGeom>
            <a:solidFill>
              <a:srgbClr val="04318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2CB00FF-EAD8-20FE-5433-237C4E793E48}"/>
                </a:ext>
              </a:extLst>
            </p:cNvPr>
            <p:cNvSpPr txBox="1"/>
            <p:nvPr/>
          </p:nvSpPr>
          <p:spPr>
            <a:xfrm>
              <a:off x="971299" y="2263850"/>
              <a:ext cx="1541640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it-IT" sz="1600" b="1" dirty="0">
                  <a:solidFill>
                    <a:schemeClr val="bg1"/>
                  </a:solidFill>
                </a:rPr>
                <a:t>ALLEGATO A</a:t>
              </a:r>
            </a:p>
            <a:p>
              <a:pPr algn="ctr"/>
              <a:r>
                <a:rPr lang="it-IT" sz="1600" b="1" dirty="0">
                  <a:solidFill>
                    <a:schemeClr val="bg1"/>
                  </a:solidFill>
                </a:rPr>
                <a:t>Istanza</a:t>
              </a:r>
              <a:endParaRPr lang="it-IT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0900984-6E65-152A-E780-04F58955C783}"/>
              </a:ext>
            </a:extLst>
          </p:cNvPr>
          <p:cNvGrpSpPr/>
          <p:nvPr/>
        </p:nvGrpSpPr>
        <p:grpSpPr>
          <a:xfrm>
            <a:off x="448519" y="3538756"/>
            <a:ext cx="2794471" cy="1291811"/>
            <a:chOff x="448519" y="3538756"/>
            <a:chExt cx="2794471" cy="1291811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72A02FE9-C7F0-5F05-9E74-8411DB3A5FC6}"/>
                </a:ext>
              </a:extLst>
            </p:cNvPr>
            <p:cNvSpPr/>
            <p:nvPr/>
          </p:nvSpPr>
          <p:spPr>
            <a:xfrm>
              <a:off x="616857" y="3538756"/>
              <a:ext cx="2457796" cy="1291811"/>
            </a:xfrm>
            <a:prstGeom prst="roundRect">
              <a:avLst/>
            </a:prstGeom>
            <a:solidFill>
              <a:srgbClr val="04318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AF87757-6ECE-BF92-FABE-3D21F062FD7F}"/>
                </a:ext>
              </a:extLst>
            </p:cNvPr>
            <p:cNvSpPr txBox="1"/>
            <p:nvPr/>
          </p:nvSpPr>
          <p:spPr>
            <a:xfrm>
              <a:off x="448519" y="3572561"/>
              <a:ext cx="2794471" cy="1154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it-IT" sz="1600" b="1" dirty="0">
                  <a:solidFill>
                    <a:schemeClr val="bg1"/>
                  </a:solidFill>
                </a:rPr>
                <a:t>ALLEGATO B.1</a:t>
              </a:r>
            </a:p>
            <a:p>
              <a:pPr algn="ctr"/>
              <a:r>
                <a:rPr lang="it-IT" sz="1600" b="1" dirty="0">
                  <a:solidFill>
                    <a:schemeClr val="bg1"/>
                  </a:solidFill>
                </a:rPr>
                <a:t>Estremi e contenuto dell’atto deliberativo di impegno all’assunzione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BD8D312-EEB6-E7E4-6CA7-0019F6DB5089}"/>
              </a:ext>
            </a:extLst>
          </p:cNvPr>
          <p:cNvGrpSpPr/>
          <p:nvPr/>
        </p:nvGrpSpPr>
        <p:grpSpPr>
          <a:xfrm>
            <a:off x="585325" y="5041816"/>
            <a:ext cx="2489328" cy="1291812"/>
            <a:chOff x="585325" y="5041816"/>
            <a:chExt cx="2489328" cy="1291812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0A474AFD-F038-A901-B3AB-5667AF8AD1A3}"/>
                </a:ext>
              </a:extLst>
            </p:cNvPr>
            <p:cNvSpPr/>
            <p:nvPr/>
          </p:nvSpPr>
          <p:spPr>
            <a:xfrm>
              <a:off x="585325" y="5041816"/>
              <a:ext cx="2489328" cy="1291812"/>
            </a:xfrm>
            <a:prstGeom prst="roundRect">
              <a:avLst/>
            </a:prstGeom>
            <a:solidFill>
              <a:srgbClr val="04318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7885926-1371-A212-7C29-809C606DEF76}"/>
                </a:ext>
              </a:extLst>
            </p:cNvPr>
            <p:cNvSpPr txBox="1"/>
            <p:nvPr/>
          </p:nvSpPr>
          <p:spPr>
            <a:xfrm>
              <a:off x="585325" y="5134117"/>
              <a:ext cx="2489328" cy="1154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it-IT" sz="1600" b="1" dirty="0">
                  <a:solidFill>
                    <a:schemeClr val="bg1"/>
                  </a:solidFill>
                </a:rPr>
                <a:t>ALLEGATO B.2</a:t>
              </a:r>
            </a:p>
            <a:p>
              <a:pPr algn="ctr"/>
              <a:r>
                <a:rPr kumimoji="0" lang="it-IT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Schema di atto di impegno all’assunzione dell’organo deliberante</a:t>
              </a:r>
              <a:endParaRPr lang="it-IT" sz="1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0774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38FFAFB-9711-9F7C-4D4B-A6D698EEECAB}"/>
              </a:ext>
            </a:extLst>
          </p:cNvPr>
          <p:cNvSpPr/>
          <p:nvPr/>
        </p:nvSpPr>
        <p:spPr>
          <a:xfrm>
            <a:off x="3423862" y="2373890"/>
            <a:ext cx="1879874" cy="971482"/>
          </a:xfrm>
          <a:prstGeom prst="roundRect">
            <a:avLst/>
          </a:prstGeom>
          <a:solidFill>
            <a:srgbClr val="CBD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ctangle: Rounded Corners 4">
            <a:extLst>
              <a:ext uri="{FF2B5EF4-FFF2-40B4-BE49-F238E27FC236}">
                <a16:creationId xmlns:a16="http://schemas.microsoft.com/office/drawing/2014/main" id="{22CE343F-FBE6-13B3-7DE0-0F54BC035F57}"/>
              </a:ext>
            </a:extLst>
          </p:cNvPr>
          <p:cNvSpPr/>
          <p:nvPr/>
        </p:nvSpPr>
        <p:spPr>
          <a:xfrm>
            <a:off x="9676264" y="3518116"/>
            <a:ext cx="1847322" cy="842307"/>
          </a:xfrm>
          <a:prstGeom prst="roundRect">
            <a:avLst/>
          </a:prstGeom>
          <a:solidFill>
            <a:srgbClr val="CBD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A904382-B26F-2164-54E9-C7EB871098B9}"/>
              </a:ext>
            </a:extLst>
          </p:cNvPr>
          <p:cNvSpPr/>
          <p:nvPr/>
        </p:nvSpPr>
        <p:spPr>
          <a:xfrm>
            <a:off x="1027164" y="4599914"/>
            <a:ext cx="1946855" cy="1145299"/>
          </a:xfrm>
          <a:prstGeom prst="roundRect">
            <a:avLst/>
          </a:prstGeom>
          <a:solidFill>
            <a:srgbClr val="CBD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52C15F-3ADD-B9BB-880C-1A189348B7F3}"/>
              </a:ext>
            </a:extLst>
          </p:cNvPr>
          <p:cNvSpPr/>
          <p:nvPr/>
        </p:nvSpPr>
        <p:spPr>
          <a:xfrm>
            <a:off x="-81280" y="5815042"/>
            <a:ext cx="12354560" cy="1159836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83" name="Elemento grafico 282" descr="Profilo femminile contorno">
            <a:extLst>
              <a:ext uri="{FF2B5EF4-FFF2-40B4-BE49-F238E27FC236}">
                <a16:creationId xmlns:a16="http://schemas.microsoft.com/office/drawing/2014/main" id="{CFE370DC-9015-065A-6891-335DB87AF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70314" y="1619832"/>
            <a:ext cx="486567" cy="570125"/>
          </a:xfrm>
          <a:prstGeom prst="rect">
            <a:avLst/>
          </a:prstGeom>
        </p:spPr>
      </p:pic>
      <p:pic>
        <p:nvPicPr>
          <p:cNvPr id="281" name="Elemento grafico 280" descr="Impiegato contorno">
            <a:extLst>
              <a:ext uri="{FF2B5EF4-FFF2-40B4-BE49-F238E27FC236}">
                <a16:creationId xmlns:a16="http://schemas.microsoft.com/office/drawing/2014/main" id="{972A27A9-C58B-5030-2FBD-52C94CCFBB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33629" y="1624940"/>
            <a:ext cx="552606" cy="565017"/>
          </a:xfrm>
          <a:prstGeom prst="rect">
            <a:avLst/>
          </a:prstGeom>
        </p:spPr>
      </p:pic>
      <p:pic>
        <p:nvPicPr>
          <p:cNvPr id="277" name="Elemento grafico 276" descr="Documento contorno">
            <a:extLst>
              <a:ext uri="{FF2B5EF4-FFF2-40B4-BE49-F238E27FC236}">
                <a16:creationId xmlns:a16="http://schemas.microsoft.com/office/drawing/2014/main" id="{5CDFA4CE-4176-635C-BB73-AF59575C8D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5021" y="4174649"/>
            <a:ext cx="560773" cy="560773"/>
          </a:xfrm>
          <a:prstGeom prst="rect">
            <a:avLst/>
          </a:prstGeom>
        </p:spPr>
      </p:pic>
      <p:grpSp>
        <p:nvGrpSpPr>
          <p:cNvPr id="86" name="Gruppieren 153">
            <a:extLst>
              <a:ext uri="{FF2B5EF4-FFF2-40B4-BE49-F238E27FC236}">
                <a16:creationId xmlns:a16="http://schemas.microsoft.com/office/drawing/2014/main" id="{ED15081E-C10D-CC17-C2DD-D586A69D33AF}"/>
              </a:ext>
            </a:extLst>
          </p:cNvPr>
          <p:cNvGrpSpPr/>
          <p:nvPr/>
        </p:nvGrpSpPr>
        <p:grpSpPr>
          <a:xfrm>
            <a:off x="3029407" y="5186388"/>
            <a:ext cx="930593" cy="1504463"/>
            <a:chOff x="1916621" y="3860754"/>
            <a:chExt cx="1462984" cy="2261827"/>
          </a:xfrm>
          <a:solidFill>
            <a:srgbClr val="043181"/>
          </a:solidFill>
        </p:grpSpPr>
        <p:sp>
          <p:nvSpPr>
            <p:cNvPr id="87" name="Oval 10">
              <a:extLst>
                <a:ext uri="{FF2B5EF4-FFF2-40B4-BE49-F238E27FC236}">
                  <a16:creationId xmlns:a16="http://schemas.microsoft.com/office/drawing/2014/main" id="{D1CBCAAC-9239-9B8D-20F4-841B9B30E3B0}"/>
                </a:ext>
              </a:extLst>
            </p:cNvPr>
            <p:cNvSpPr/>
            <p:nvPr/>
          </p:nvSpPr>
          <p:spPr>
            <a:xfrm>
              <a:off x="1916621" y="5776999"/>
              <a:ext cx="1462984" cy="34558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8" name="Freeform 17">
              <a:extLst>
                <a:ext uri="{FF2B5EF4-FFF2-40B4-BE49-F238E27FC236}">
                  <a16:creationId xmlns:a16="http://schemas.microsoft.com/office/drawing/2014/main" id="{FC5497D4-0488-7BC7-5D06-45F1196C7E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16621" y="3860754"/>
              <a:ext cx="1462984" cy="2089038"/>
            </a:xfrm>
            <a:custGeom>
              <a:avLst/>
              <a:gdLst>
                <a:gd name="T0" fmla="*/ 214 w 221"/>
                <a:gd name="T1" fmla="*/ 77 h 315"/>
                <a:gd name="T2" fmla="*/ 164 w 221"/>
                <a:gd name="T3" fmla="*/ 14 h 315"/>
                <a:gd name="T4" fmla="*/ 110 w 221"/>
                <a:gd name="T5" fmla="*/ 0 h 315"/>
                <a:gd name="T6" fmla="*/ 110 w 221"/>
                <a:gd name="T7" fmla="*/ 0 h 315"/>
                <a:gd name="T8" fmla="*/ 56 w 221"/>
                <a:gd name="T9" fmla="*/ 14 h 315"/>
                <a:gd name="T10" fmla="*/ 6 w 221"/>
                <a:gd name="T11" fmla="*/ 77 h 315"/>
                <a:gd name="T12" fmla="*/ 5 w 221"/>
                <a:gd name="T13" fmla="*/ 132 h 315"/>
                <a:gd name="T14" fmla="*/ 40 w 221"/>
                <a:gd name="T15" fmla="*/ 208 h 315"/>
                <a:gd name="T16" fmla="*/ 94 w 221"/>
                <a:gd name="T17" fmla="*/ 292 h 315"/>
                <a:gd name="T18" fmla="*/ 110 w 221"/>
                <a:gd name="T19" fmla="*/ 315 h 315"/>
                <a:gd name="T20" fmla="*/ 110 w 221"/>
                <a:gd name="T21" fmla="*/ 315 h 315"/>
                <a:gd name="T22" fmla="*/ 126 w 221"/>
                <a:gd name="T23" fmla="*/ 292 h 315"/>
                <a:gd name="T24" fmla="*/ 180 w 221"/>
                <a:gd name="T25" fmla="*/ 208 h 315"/>
                <a:gd name="T26" fmla="*/ 215 w 221"/>
                <a:gd name="T27" fmla="*/ 132 h 315"/>
                <a:gd name="T28" fmla="*/ 214 w 221"/>
                <a:gd name="T29" fmla="*/ 77 h 315"/>
                <a:gd name="T30" fmla="*/ 110 w 221"/>
                <a:gd name="T31" fmla="*/ 174 h 315"/>
                <a:gd name="T32" fmla="*/ 110 w 221"/>
                <a:gd name="T33" fmla="*/ 174 h 315"/>
                <a:gd name="T34" fmla="*/ 110 w 221"/>
                <a:gd name="T35" fmla="*/ 174 h 315"/>
                <a:gd name="T36" fmla="*/ 44 w 221"/>
                <a:gd name="T37" fmla="*/ 108 h 315"/>
                <a:gd name="T38" fmla="*/ 110 w 221"/>
                <a:gd name="T39" fmla="*/ 42 h 315"/>
                <a:gd name="T40" fmla="*/ 110 w 221"/>
                <a:gd name="T41" fmla="*/ 42 h 315"/>
                <a:gd name="T42" fmla="*/ 110 w 221"/>
                <a:gd name="T43" fmla="*/ 42 h 315"/>
                <a:gd name="T44" fmla="*/ 176 w 221"/>
                <a:gd name="T45" fmla="*/ 108 h 315"/>
                <a:gd name="T46" fmla="*/ 110 w 221"/>
                <a:gd name="T47" fmla="*/ 17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15">
                  <a:moveTo>
                    <a:pt x="214" y="77"/>
                  </a:moveTo>
                  <a:cubicBezTo>
                    <a:pt x="206" y="50"/>
                    <a:pt x="189" y="29"/>
                    <a:pt x="164" y="14"/>
                  </a:cubicBezTo>
                  <a:cubicBezTo>
                    <a:pt x="147" y="4"/>
                    <a:pt x="12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1" y="0"/>
                    <a:pt x="73" y="4"/>
                    <a:pt x="56" y="14"/>
                  </a:cubicBezTo>
                  <a:cubicBezTo>
                    <a:pt x="31" y="29"/>
                    <a:pt x="15" y="50"/>
                    <a:pt x="6" y="77"/>
                  </a:cubicBezTo>
                  <a:cubicBezTo>
                    <a:pt x="1" y="95"/>
                    <a:pt x="0" y="114"/>
                    <a:pt x="5" y="132"/>
                  </a:cubicBezTo>
                  <a:cubicBezTo>
                    <a:pt x="13" y="159"/>
                    <a:pt x="26" y="184"/>
                    <a:pt x="40" y="208"/>
                  </a:cubicBezTo>
                  <a:cubicBezTo>
                    <a:pt x="58" y="237"/>
                    <a:pt x="76" y="264"/>
                    <a:pt x="94" y="292"/>
                  </a:cubicBezTo>
                  <a:cubicBezTo>
                    <a:pt x="99" y="300"/>
                    <a:pt x="104" y="307"/>
                    <a:pt x="110" y="315"/>
                  </a:cubicBezTo>
                  <a:cubicBezTo>
                    <a:pt x="110" y="315"/>
                    <a:pt x="110" y="315"/>
                    <a:pt x="110" y="315"/>
                  </a:cubicBezTo>
                  <a:cubicBezTo>
                    <a:pt x="116" y="307"/>
                    <a:pt x="121" y="300"/>
                    <a:pt x="126" y="292"/>
                  </a:cubicBezTo>
                  <a:cubicBezTo>
                    <a:pt x="144" y="264"/>
                    <a:pt x="163" y="237"/>
                    <a:pt x="180" y="208"/>
                  </a:cubicBezTo>
                  <a:cubicBezTo>
                    <a:pt x="194" y="184"/>
                    <a:pt x="207" y="159"/>
                    <a:pt x="215" y="132"/>
                  </a:cubicBezTo>
                  <a:cubicBezTo>
                    <a:pt x="221" y="114"/>
                    <a:pt x="220" y="95"/>
                    <a:pt x="214" y="77"/>
                  </a:cubicBezTo>
                  <a:close/>
                  <a:moveTo>
                    <a:pt x="110" y="174"/>
                  </a:moveTo>
                  <a:cubicBezTo>
                    <a:pt x="110" y="174"/>
                    <a:pt x="110" y="174"/>
                    <a:pt x="110" y="174"/>
                  </a:cubicBezTo>
                  <a:cubicBezTo>
                    <a:pt x="110" y="174"/>
                    <a:pt x="110" y="174"/>
                    <a:pt x="110" y="174"/>
                  </a:cubicBezTo>
                  <a:cubicBezTo>
                    <a:pt x="74" y="174"/>
                    <a:pt x="44" y="145"/>
                    <a:pt x="44" y="108"/>
                  </a:cubicBezTo>
                  <a:cubicBezTo>
                    <a:pt x="44" y="72"/>
                    <a:pt x="74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47" y="42"/>
                    <a:pt x="176" y="72"/>
                    <a:pt x="176" y="108"/>
                  </a:cubicBezTo>
                  <a:cubicBezTo>
                    <a:pt x="176" y="145"/>
                    <a:pt x="147" y="174"/>
                    <a:pt x="110" y="1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89" name="Gruppieren 155">
            <a:extLst>
              <a:ext uri="{FF2B5EF4-FFF2-40B4-BE49-F238E27FC236}">
                <a16:creationId xmlns:a16="http://schemas.microsoft.com/office/drawing/2014/main" id="{8C9142F2-AE27-EA31-84C8-13AB3C592C52}"/>
              </a:ext>
            </a:extLst>
          </p:cNvPr>
          <p:cNvGrpSpPr/>
          <p:nvPr/>
        </p:nvGrpSpPr>
        <p:grpSpPr>
          <a:xfrm>
            <a:off x="8300104" y="3493995"/>
            <a:ext cx="954216" cy="1475253"/>
            <a:chOff x="7569863" y="2623182"/>
            <a:chExt cx="1166981" cy="1804195"/>
          </a:xfrm>
          <a:solidFill>
            <a:srgbClr val="043181"/>
          </a:solidFill>
        </p:grpSpPr>
        <p:sp>
          <p:nvSpPr>
            <p:cNvPr id="90" name="Oval 159">
              <a:extLst>
                <a:ext uri="{FF2B5EF4-FFF2-40B4-BE49-F238E27FC236}">
                  <a16:creationId xmlns:a16="http://schemas.microsoft.com/office/drawing/2014/main" id="{997D619F-8B22-2925-1EC6-FC126E1CDE5D}"/>
                </a:ext>
              </a:extLst>
            </p:cNvPr>
            <p:cNvSpPr/>
            <p:nvPr/>
          </p:nvSpPr>
          <p:spPr>
            <a:xfrm>
              <a:off x="7569863" y="4151716"/>
              <a:ext cx="1166981" cy="27566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1" name="Freeform 17">
              <a:extLst>
                <a:ext uri="{FF2B5EF4-FFF2-40B4-BE49-F238E27FC236}">
                  <a16:creationId xmlns:a16="http://schemas.microsoft.com/office/drawing/2014/main" id="{5FE3052F-7574-90E7-C31C-02E7836CAD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69863" y="2623182"/>
              <a:ext cx="1166981" cy="1666366"/>
            </a:xfrm>
            <a:custGeom>
              <a:avLst/>
              <a:gdLst>
                <a:gd name="T0" fmla="*/ 214 w 221"/>
                <a:gd name="T1" fmla="*/ 77 h 315"/>
                <a:gd name="T2" fmla="*/ 164 w 221"/>
                <a:gd name="T3" fmla="*/ 14 h 315"/>
                <a:gd name="T4" fmla="*/ 110 w 221"/>
                <a:gd name="T5" fmla="*/ 0 h 315"/>
                <a:gd name="T6" fmla="*/ 110 w 221"/>
                <a:gd name="T7" fmla="*/ 0 h 315"/>
                <a:gd name="T8" fmla="*/ 56 w 221"/>
                <a:gd name="T9" fmla="*/ 14 h 315"/>
                <a:gd name="T10" fmla="*/ 6 w 221"/>
                <a:gd name="T11" fmla="*/ 77 h 315"/>
                <a:gd name="T12" fmla="*/ 5 w 221"/>
                <a:gd name="T13" fmla="*/ 132 h 315"/>
                <a:gd name="T14" fmla="*/ 40 w 221"/>
                <a:gd name="T15" fmla="*/ 208 h 315"/>
                <a:gd name="T16" fmla="*/ 94 w 221"/>
                <a:gd name="T17" fmla="*/ 292 h 315"/>
                <a:gd name="T18" fmla="*/ 110 w 221"/>
                <a:gd name="T19" fmla="*/ 315 h 315"/>
                <a:gd name="T20" fmla="*/ 110 w 221"/>
                <a:gd name="T21" fmla="*/ 315 h 315"/>
                <a:gd name="T22" fmla="*/ 126 w 221"/>
                <a:gd name="T23" fmla="*/ 292 h 315"/>
                <a:gd name="T24" fmla="*/ 180 w 221"/>
                <a:gd name="T25" fmla="*/ 208 h 315"/>
                <a:gd name="T26" fmla="*/ 215 w 221"/>
                <a:gd name="T27" fmla="*/ 132 h 315"/>
                <a:gd name="T28" fmla="*/ 214 w 221"/>
                <a:gd name="T29" fmla="*/ 77 h 315"/>
                <a:gd name="T30" fmla="*/ 110 w 221"/>
                <a:gd name="T31" fmla="*/ 174 h 315"/>
                <a:gd name="T32" fmla="*/ 110 w 221"/>
                <a:gd name="T33" fmla="*/ 174 h 315"/>
                <a:gd name="T34" fmla="*/ 110 w 221"/>
                <a:gd name="T35" fmla="*/ 174 h 315"/>
                <a:gd name="T36" fmla="*/ 44 w 221"/>
                <a:gd name="T37" fmla="*/ 108 h 315"/>
                <a:gd name="T38" fmla="*/ 110 w 221"/>
                <a:gd name="T39" fmla="*/ 42 h 315"/>
                <a:gd name="T40" fmla="*/ 110 w 221"/>
                <a:gd name="T41" fmla="*/ 42 h 315"/>
                <a:gd name="T42" fmla="*/ 110 w 221"/>
                <a:gd name="T43" fmla="*/ 42 h 315"/>
                <a:gd name="T44" fmla="*/ 176 w 221"/>
                <a:gd name="T45" fmla="*/ 108 h 315"/>
                <a:gd name="T46" fmla="*/ 110 w 221"/>
                <a:gd name="T47" fmla="*/ 17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15">
                  <a:moveTo>
                    <a:pt x="214" y="77"/>
                  </a:moveTo>
                  <a:cubicBezTo>
                    <a:pt x="206" y="50"/>
                    <a:pt x="189" y="29"/>
                    <a:pt x="164" y="14"/>
                  </a:cubicBezTo>
                  <a:cubicBezTo>
                    <a:pt x="147" y="4"/>
                    <a:pt x="12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1" y="0"/>
                    <a:pt x="73" y="4"/>
                    <a:pt x="56" y="14"/>
                  </a:cubicBezTo>
                  <a:cubicBezTo>
                    <a:pt x="31" y="29"/>
                    <a:pt x="15" y="50"/>
                    <a:pt x="6" y="77"/>
                  </a:cubicBezTo>
                  <a:cubicBezTo>
                    <a:pt x="1" y="95"/>
                    <a:pt x="0" y="114"/>
                    <a:pt x="5" y="132"/>
                  </a:cubicBezTo>
                  <a:cubicBezTo>
                    <a:pt x="13" y="159"/>
                    <a:pt x="26" y="184"/>
                    <a:pt x="40" y="208"/>
                  </a:cubicBezTo>
                  <a:cubicBezTo>
                    <a:pt x="58" y="237"/>
                    <a:pt x="76" y="264"/>
                    <a:pt x="94" y="292"/>
                  </a:cubicBezTo>
                  <a:cubicBezTo>
                    <a:pt x="99" y="300"/>
                    <a:pt x="104" y="307"/>
                    <a:pt x="110" y="315"/>
                  </a:cubicBezTo>
                  <a:cubicBezTo>
                    <a:pt x="110" y="315"/>
                    <a:pt x="110" y="315"/>
                    <a:pt x="110" y="315"/>
                  </a:cubicBezTo>
                  <a:cubicBezTo>
                    <a:pt x="116" y="307"/>
                    <a:pt x="121" y="300"/>
                    <a:pt x="126" y="292"/>
                  </a:cubicBezTo>
                  <a:cubicBezTo>
                    <a:pt x="144" y="264"/>
                    <a:pt x="163" y="237"/>
                    <a:pt x="180" y="208"/>
                  </a:cubicBezTo>
                  <a:cubicBezTo>
                    <a:pt x="194" y="184"/>
                    <a:pt x="207" y="159"/>
                    <a:pt x="215" y="132"/>
                  </a:cubicBezTo>
                  <a:cubicBezTo>
                    <a:pt x="221" y="114"/>
                    <a:pt x="220" y="95"/>
                    <a:pt x="214" y="77"/>
                  </a:cubicBezTo>
                  <a:close/>
                  <a:moveTo>
                    <a:pt x="110" y="174"/>
                  </a:moveTo>
                  <a:cubicBezTo>
                    <a:pt x="110" y="174"/>
                    <a:pt x="110" y="174"/>
                    <a:pt x="110" y="174"/>
                  </a:cubicBezTo>
                  <a:cubicBezTo>
                    <a:pt x="110" y="174"/>
                    <a:pt x="110" y="174"/>
                    <a:pt x="110" y="174"/>
                  </a:cubicBezTo>
                  <a:cubicBezTo>
                    <a:pt x="74" y="174"/>
                    <a:pt x="44" y="145"/>
                    <a:pt x="44" y="108"/>
                  </a:cubicBezTo>
                  <a:cubicBezTo>
                    <a:pt x="44" y="72"/>
                    <a:pt x="74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47" y="42"/>
                    <a:pt x="176" y="72"/>
                    <a:pt x="176" y="108"/>
                  </a:cubicBezTo>
                  <a:cubicBezTo>
                    <a:pt x="176" y="145"/>
                    <a:pt x="147" y="174"/>
                    <a:pt x="110" y="1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95" name="TextBox 167">
            <a:extLst>
              <a:ext uri="{FF2B5EF4-FFF2-40B4-BE49-F238E27FC236}">
                <a16:creationId xmlns:a16="http://schemas.microsoft.com/office/drawing/2014/main" id="{76A5884F-96D7-E530-EC90-A29ED83AA095}"/>
              </a:ext>
            </a:extLst>
          </p:cNvPr>
          <p:cNvSpPr txBox="1"/>
          <p:nvPr/>
        </p:nvSpPr>
        <p:spPr>
          <a:xfrm>
            <a:off x="2974017" y="5273853"/>
            <a:ext cx="1033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43181"/>
                </a:solidFill>
                <a:effectLst/>
                <a:uLnTx/>
                <a:uFillTx/>
                <a:ea typeface="Noto Sans" panose="020B0502040504020204" pitchFamily="34"/>
                <a:cs typeface="Noto Sans" panose="020B0502040504020204" pitchFamily="34"/>
              </a:rPr>
              <a:t>1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043181"/>
              </a:solidFill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96" name="TextBox 168">
            <a:extLst>
              <a:ext uri="{FF2B5EF4-FFF2-40B4-BE49-F238E27FC236}">
                <a16:creationId xmlns:a16="http://schemas.microsoft.com/office/drawing/2014/main" id="{5EF9ACBA-C50D-52E0-B385-392434E7F612}"/>
              </a:ext>
            </a:extLst>
          </p:cNvPr>
          <p:cNvSpPr txBox="1"/>
          <p:nvPr/>
        </p:nvSpPr>
        <p:spPr>
          <a:xfrm>
            <a:off x="8364100" y="3612901"/>
            <a:ext cx="82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43181"/>
                </a:solidFill>
                <a:effectLst/>
                <a:uLnTx/>
                <a:uFillTx/>
                <a:ea typeface="Noto Sans" panose="020B0502040504020204" pitchFamily="34"/>
                <a:cs typeface="Noto Sans" panose="020B0502040504020204" pitchFamily="34"/>
              </a:rPr>
              <a:t>2</a:t>
            </a: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srgbClr val="043181"/>
              </a:solidFill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97" name="TextBox 169">
            <a:extLst>
              <a:ext uri="{FF2B5EF4-FFF2-40B4-BE49-F238E27FC236}">
                <a16:creationId xmlns:a16="http://schemas.microsoft.com/office/drawing/2014/main" id="{BF24C82C-869A-7924-9203-AC8B276E7954}"/>
              </a:ext>
            </a:extLst>
          </p:cNvPr>
          <p:cNvSpPr txBox="1"/>
          <p:nvPr/>
        </p:nvSpPr>
        <p:spPr>
          <a:xfrm>
            <a:off x="5659470" y="2070133"/>
            <a:ext cx="703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43181"/>
                </a:solidFill>
                <a:effectLst/>
                <a:uLnTx/>
                <a:uFillTx/>
                <a:ea typeface="Noto Sans" panose="020B0502040504020204" pitchFamily="34"/>
                <a:cs typeface="Noto Sans" panose="020B0502040504020204" pitchFamily="34"/>
              </a:rPr>
              <a:t>3</a:t>
            </a: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43181"/>
              </a:solidFill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99" name="TextBox 171">
            <a:extLst>
              <a:ext uri="{FF2B5EF4-FFF2-40B4-BE49-F238E27FC236}">
                <a16:creationId xmlns:a16="http://schemas.microsoft.com/office/drawing/2014/main" id="{EB4318BB-3898-EC85-C58B-D9651470E7DB}"/>
              </a:ext>
            </a:extLst>
          </p:cNvPr>
          <p:cNvSpPr txBox="1"/>
          <p:nvPr/>
        </p:nvSpPr>
        <p:spPr>
          <a:xfrm>
            <a:off x="1190308" y="4730704"/>
            <a:ext cx="1620565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it-IT" sz="1300" b="1" dirty="0"/>
              <a:t>Scadenza della richiesta di adesione alla Manifestazione di interesse</a:t>
            </a:r>
          </a:p>
        </p:txBody>
      </p:sp>
      <p:grpSp>
        <p:nvGrpSpPr>
          <p:cNvPr id="100" name="Gruppieren 2">
            <a:extLst>
              <a:ext uri="{FF2B5EF4-FFF2-40B4-BE49-F238E27FC236}">
                <a16:creationId xmlns:a16="http://schemas.microsoft.com/office/drawing/2014/main" id="{02CF0DFB-D556-674D-CEEB-7214299EADEB}"/>
              </a:ext>
            </a:extLst>
          </p:cNvPr>
          <p:cNvGrpSpPr/>
          <p:nvPr/>
        </p:nvGrpSpPr>
        <p:grpSpPr>
          <a:xfrm>
            <a:off x="5557069" y="1927509"/>
            <a:ext cx="909315" cy="1405834"/>
            <a:chOff x="4955559" y="1181327"/>
            <a:chExt cx="1033652" cy="1598064"/>
          </a:xfrm>
          <a:solidFill>
            <a:srgbClr val="043181"/>
          </a:solidFill>
        </p:grpSpPr>
        <p:sp>
          <p:nvSpPr>
            <p:cNvPr id="101" name="Oval 162">
              <a:extLst>
                <a:ext uri="{FF2B5EF4-FFF2-40B4-BE49-F238E27FC236}">
                  <a16:creationId xmlns:a16="http://schemas.microsoft.com/office/drawing/2014/main" id="{CED13981-DC20-C89E-0F93-FF9193AC64E8}"/>
                </a:ext>
              </a:extLst>
            </p:cNvPr>
            <p:cNvSpPr/>
            <p:nvPr/>
          </p:nvSpPr>
          <p:spPr>
            <a:xfrm>
              <a:off x="4955559" y="2535225"/>
              <a:ext cx="1033652" cy="2441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2" name="Freeform 17">
              <a:extLst>
                <a:ext uri="{FF2B5EF4-FFF2-40B4-BE49-F238E27FC236}">
                  <a16:creationId xmlns:a16="http://schemas.microsoft.com/office/drawing/2014/main" id="{F20DC6C9-544C-019B-C4D2-36868FADEE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55559" y="1181327"/>
              <a:ext cx="1033652" cy="1475982"/>
            </a:xfrm>
            <a:custGeom>
              <a:avLst/>
              <a:gdLst>
                <a:gd name="T0" fmla="*/ 214 w 221"/>
                <a:gd name="T1" fmla="*/ 77 h 315"/>
                <a:gd name="T2" fmla="*/ 164 w 221"/>
                <a:gd name="T3" fmla="*/ 14 h 315"/>
                <a:gd name="T4" fmla="*/ 110 w 221"/>
                <a:gd name="T5" fmla="*/ 0 h 315"/>
                <a:gd name="T6" fmla="*/ 110 w 221"/>
                <a:gd name="T7" fmla="*/ 0 h 315"/>
                <a:gd name="T8" fmla="*/ 56 w 221"/>
                <a:gd name="T9" fmla="*/ 14 h 315"/>
                <a:gd name="T10" fmla="*/ 6 w 221"/>
                <a:gd name="T11" fmla="*/ 77 h 315"/>
                <a:gd name="T12" fmla="*/ 5 w 221"/>
                <a:gd name="T13" fmla="*/ 132 h 315"/>
                <a:gd name="T14" fmla="*/ 40 w 221"/>
                <a:gd name="T15" fmla="*/ 208 h 315"/>
                <a:gd name="T16" fmla="*/ 94 w 221"/>
                <a:gd name="T17" fmla="*/ 292 h 315"/>
                <a:gd name="T18" fmla="*/ 110 w 221"/>
                <a:gd name="T19" fmla="*/ 315 h 315"/>
                <a:gd name="T20" fmla="*/ 110 w 221"/>
                <a:gd name="T21" fmla="*/ 315 h 315"/>
                <a:gd name="T22" fmla="*/ 126 w 221"/>
                <a:gd name="T23" fmla="*/ 292 h 315"/>
                <a:gd name="T24" fmla="*/ 180 w 221"/>
                <a:gd name="T25" fmla="*/ 208 h 315"/>
                <a:gd name="T26" fmla="*/ 215 w 221"/>
                <a:gd name="T27" fmla="*/ 132 h 315"/>
                <a:gd name="T28" fmla="*/ 214 w 221"/>
                <a:gd name="T29" fmla="*/ 77 h 315"/>
                <a:gd name="T30" fmla="*/ 110 w 221"/>
                <a:gd name="T31" fmla="*/ 174 h 315"/>
                <a:gd name="T32" fmla="*/ 110 w 221"/>
                <a:gd name="T33" fmla="*/ 174 h 315"/>
                <a:gd name="T34" fmla="*/ 110 w 221"/>
                <a:gd name="T35" fmla="*/ 174 h 315"/>
                <a:gd name="T36" fmla="*/ 44 w 221"/>
                <a:gd name="T37" fmla="*/ 108 h 315"/>
                <a:gd name="T38" fmla="*/ 110 w 221"/>
                <a:gd name="T39" fmla="*/ 42 h 315"/>
                <a:gd name="T40" fmla="*/ 110 w 221"/>
                <a:gd name="T41" fmla="*/ 42 h 315"/>
                <a:gd name="T42" fmla="*/ 110 w 221"/>
                <a:gd name="T43" fmla="*/ 42 h 315"/>
                <a:gd name="T44" fmla="*/ 176 w 221"/>
                <a:gd name="T45" fmla="*/ 108 h 315"/>
                <a:gd name="T46" fmla="*/ 110 w 221"/>
                <a:gd name="T47" fmla="*/ 17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15">
                  <a:moveTo>
                    <a:pt x="214" y="77"/>
                  </a:moveTo>
                  <a:cubicBezTo>
                    <a:pt x="206" y="50"/>
                    <a:pt x="189" y="29"/>
                    <a:pt x="164" y="14"/>
                  </a:cubicBezTo>
                  <a:cubicBezTo>
                    <a:pt x="147" y="4"/>
                    <a:pt x="12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1" y="0"/>
                    <a:pt x="73" y="4"/>
                    <a:pt x="56" y="14"/>
                  </a:cubicBezTo>
                  <a:cubicBezTo>
                    <a:pt x="31" y="29"/>
                    <a:pt x="15" y="50"/>
                    <a:pt x="6" y="77"/>
                  </a:cubicBezTo>
                  <a:cubicBezTo>
                    <a:pt x="1" y="95"/>
                    <a:pt x="0" y="114"/>
                    <a:pt x="5" y="132"/>
                  </a:cubicBezTo>
                  <a:cubicBezTo>
                    <a:pt x="13" y="159"/>
                    <a:pt x="26" y="184"/>
                    <a:pt x="40" y="208"/>
                  </a:cubicBezTo>
                  <a:cubicBezTo>
                    <a:pt x="58" y="237"/>
                    <a:pt x="76" y="264"/>
                    <a:pt x="94" y="292"/>
                  </a:cubicBezTo>
                  <a:cubicBezTo>
                    <a:pt x="99" y="300"/>
                    <a:pt x="104" y="307"/>
                    <a:pt x="110" y="315"/>
                  </a:cubicBezTo>
                  <a:cubicBezTo>
                    <a:pt x="110" y="315"/>
                    <a:pt x="110" y="315"/>
                    <a:pt x="110" y="315"/>
                  </a:cubicBezTo>
                  <a:cubicBezTo>
                    <a:pt x="116" y="307"/>
                    <a:pt x="121" y="300"/>
                    <a:pt x="126" y="292"/>
                  </a:cubicBezTo>
                  <a:cubicBezTo>
                    <a:pt x="144" y="264"/>
                    <a:pt x="163" y="237"/>
                    <a:pt x="180" y="208"/>
                  </a:cubicBezTo>
                  <a:cubicBezTo>
                    <a:pt x="194" y="184"/>
                    <a:pt x="207" y="159"/>
                    <a:pt x="215" y="132"/>
                  </a:cubicBezTo>
                  <a:cubicBezTo>
                    <a:pt x="221" y="114"/>
                    <a:pt x="220" y="95"/>
                    <a:pt x="214" y="77"/>
                  </a:cubicBezTo>
                  <a:close/>
                  <a:moveTo>
                    <a:pt x="110" y="174"/>
                  </a:moveTo>
                  <a:cubicBezTo>
                    <a:pt x="110" y="174"/>
                    <a:pt x="110" y="174"/>
                    <a:pt x="110" y="174"/>
                  </a:cubicBezTo>
                  <a:cubicBezTo>
                    <a:pt x="110" y="174"/>
                    <a:pt x="110" y="174"/>
                    <a:pt x="110" y="174"/>
                  </a:cubicBezTo>
                  <a:cubicBezTo>
                    <a:pt x="74" y="174"/>
                    <a:pt x="44" y="145"/>
                    <a:pt x="44" y="108"/>
                  </a:cubicBezTo>
                  <a:cubicBezTo>
                    <a:pt x="44" y="72"/>
                    <a:pt x="74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47" y="42"/>
                    <a:pt x="176" y="72"/>
                    <a:pt x="176" y="108"/>
                  </a:cubicBezTo>
                  <a:cubicBezTo>
                    <a:pt x="176" y="145"/>
                    <a:pt x="147" y="174"/>
                    <a:pt x="110" y="1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104" name="TextBox 171">
            <a:extLst>
              <a:ext uri="{FF2B5EF4-FFF2-40B4-BE49-F238E27FC236}">
                <a16:creationId xmlns:a16="http://schemas.microsoft.com/office/drawing/2014/main" id="{8EB87AC0-F60F-D31E-2712-6596920E1997}"/>
              </a:ext>
            </a:extLst>
          </p:cNvPr>
          <p:cNvSpPr txBox="1"/>
          <p:nvPr/>
        </p:nvSpPr>
        <p:spPr>
          <a:xfrm>
            <a:off x="3468276" y="2464779"/>
            <a:ext cx="1782240" cy="6449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it-IT" sz="1300" b="1" dirty="0"/>
              <a:t>Pubblicazione della procedura concorsuale relativa alle assunzioni</a:t>
            </a:r>
          </a:p>
        </p:txBody>
      </p:sp>
      <p:sp>
        <p:nvSpPr>
          <p:cNvPr id="108" name="TextBox 171">
            <a:extLst>
              <a:ext uri="{FF2B5EF4-FFF2-40B4-BE49-F238E27FC236}">
                <a16:creationId xmlns:a16="http://schemas.microsoft.com/office/drawing/2014/main" id="{BF87FA7F-BD0C-DD84-6C76-7A35E95D3DF2}"/>
              </a:ext>
            </a:extLst>
          </p:cNvPr>
          <p:cNvSpPr txBox="1"/>
          <p:nvPr/>
        </p:nvSpPr>
        <p:spPr>
          <a:xfrm>
            <a:off x="9826276" y="3646251"/>
            <a:ext cx="1558416" cy="6449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it-IT" sz="1300" b="1" dirty="0"/>
              <a:t>Pubblicazione del decreto di riparto delle risorse</a:t>
            </a:r>
          </a:p>
        </p:txBody>
      </p:sp>
      <p:grpSp>
        <p:nvGrpSpPr>
          <p:cNvPr id="110" name="Gruppieren 97">
            <a:extLst>
              <a:ext uri="{FF2B5EF4-FFF2-40B4-BE49-F238E27FC236}">
                <a16:creationId xmlns:a16="http://schemas.microsoft.com/office/drawing/2014/main" id="{CDA66509-8CDD-FE26-A222-73F729D169E5}"/>
              </a:ext>
            </a:extLst>
          </p:cNvPr>
          <p:cNvGrpSpPr/>
          <p:nvPr/>
        </p:nvGrpSpPr>
        <p:grpSpPr>
          <a:xfrm>
            <a:off x="3790463" y="1331610"/>
            <a:ext cx="5071024" cy="5245632"/>
            <a:chOff x="3188953" y="777658"/>
            <a:chExt cx="5970976" cy="5245632"/>
          </a:xfrm>
          <a:solidFill>
            <a:srgbClr val="043181"/>
          </a:solidFill>
        </p:grpSpPr>
        <p:sp>
          <p:nvSpPr>
            <p:cNvPr id="111" name="Freeform 89">
              <a:extLst>
                <a:ext uri="{FF2B5EF4-FFF2-40B4-BE49-F238E27FC236}">
                  <a16:creationId xmlns:a16="http://schemas.microsoft.com/office/drawing/2014/main" id="{3426EB0C-1323-3967-D23D-1C55BA83B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8010" y="5016915"/>
              <a:ext cx="567625" cy="191914"/>
            </a:xfrm>
            <a:custGeom>
              <a:avLst/>
              <a:gdLst>
                <a:gd name="T0" fmla="*/ 15 w 803"/>
                <a:gd name="T1" fmla="*/ 238 h 238"/>
                <a:gd name="T2" fmla="*/ 0 w 803"/>
                <a:gd name="T3" fmla="*/ 176 h 238"/>
                <a:gd name="T4" fmla="*/ 789 w 803"/>
                <a:gd name="T5" fmla="*/ 0 h 238"/>
                <a:gd name="T6" fmla="*/ 803 w 803"/>
                <a:gd name="T7" fmla="*/ 56 h 238"/>
                <a:gd name="T8" fmla="*/ 15 w 803"/>
                <a:gd name="T9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3" h="238">
                  <a:moveTo>
                    <a:pt x="15" y="238"/>
                  </a:moveTo>
                  <a:cubicBezTo>
                    <a:pt x="10" y="218"/>
                    <a:pt x="5" y="199"/>
                    <a:pt x="0" y="176"/>
                  </a:cubicBezTo>
                  <a:cubicBezTo>
                    <a:pt x="264" y="117"/>
                    <a:pt x="525" y="59"/>
                    <a:pt x="789" y="0"/>
                  </a:cubicBezTo>
                  <a:cubicBezTo>
                    <a:pt x="795" y="22"/>
                    <a:pt x="799" y="40"/>
                    <a:pt x="803" y="56"/>
                  </a:cubicBezTo>
                  <a:cubicBezTo>
                    <a:pt x="769" y="77"/>
                    <a:pt x="175" y="214"/>
                    <a:pt x="15" y="238"/>
                  </a:cubicBezTo>
                  <a:close/>
                </a:path>
              </a:pathLst>
            </a:custGeom>
            <a:grpFill/>
            <a:ln w="9525">
              <a:solidFill>
                <a:srgbClr val="04318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 90">
              <a:extLst>
                <a:ext uri="{FF2B5EF4-FFF2-40B4-BE49-F238E27FC236}">
                  <a16:creationId xmlns:a16="http://schemas.microsoft.com/office/drawing/2014/main" id="{D7A9D39A-E3A4-F40B-AADE-B82FA1D87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956" y="5260317"/>
              <a:ext cx="567625" cy="180991"/>
            </a:xfrm>
            <a:custGeom>
              <a:avLst/>
              <a:gdLst>
                <a:gd name="T0" fmla="*/ 792 w 804"/>
                <a:gd name="T1" fmla="*/ 4 h 224"/>
                <a:gd name="T2" fmla="*/ 804 w 804"/>
                <a:gd name="T3" fmla="*/ 61 h 224"/>
                <a:gd name="T4" fmla="*/ 13 w 804"/>
                <a:gd name="T5" fmla="*/ 224 h 224"/>
                <a:gd name="T6" fmla="*/ 2 w 804"/>
                <a:gd name="T7" fmla="*/ 184 h 224"/>
                <a:gd name="T8" fmla="*/ 0 w 804"/>
                <a:gd name="T9" fmla="*/ 166 h 224"/>
                <a:gd name="T10" fmla="*/ 792 w 804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4" h="224">
                  <a:moveTo>
                    <a:pt x="792" y="4"/>
                  </a:moveTo>
                  <a:cubicBezTo>
                    <a:pt x="795" y="20"/>
                    <a:pt x="799" y="38"/>
                    <a:pt x="804" y="61"/>
                  </a:cubicBezTo>
                  <a:cubicBezTo>
                    <a:pt x="539" y="118"/>
                    <a:pt x="277" y="171"/>
                    <a:pt x="13" y="224"/>
                  </a:cubicBezTo>
                  <a:cubicBezTo>
                    <a:pt x="8" y="207"/>
                    <a:pt x="4" y="196"/>
                    <a:pt x="2" y="184"/>
                  </a:cubicBezTo>
                  <a:cubicBezTo>
                    <a:pt x="0" y="178"/>
                    <a:pt x="1" y="171"/>
                    <a:pt x="0" y="166"/>
                  </a:cubicBezTo>
                  <a:cubicBezTo>
                    <a:pt x="32" y="149"/>
                    <a:pt x="757" y="0"/>
                    <a:pt x="792" y="4"/>
                  </a:cubicBezTo>
                  <a:close/>
                </a:path>
              </a:pathLst>
            </a:custGeom>
            <a:grpFill/>
            <a:ln w="9525">
              <a:solidFill>
                <a:srgbClr val="04318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 91">
              <a:extLst>
                <a:ext uri="{FF2B5EF4-FFF2-40B4-BE49-F238E27FC236}">
                  <a16:creationId xmlns:a16="http://schemas.microsoft.com/office/drawing/2014/main" id="{26374BD5-E32B-D11E-3856-835ED9317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903" y="5489677"/>
              <a:ext cx="570355" cy="201275"/>
            </a:xfrm>
            <a:custGeom>
              <a:avLst/>
              <a:gdLst>
                <a:gd name="T0" fmla="*/ 781 w 807"/>
                <a:gd name="T1" fmla="*/ 0 h 250"/>
                <a:gd name="T2" fmla="*/ 790 w 807"/>
                <a:gd name="T3" fmla="*/ 12 h 250"/>
                <a:gd name="T4" fmla="*/ 758 w 807"/>
                <a:gd name="T5" fmla="*/ 75 h 250"/>
                <a:gd name="T6" fmla="*/ 56 w 807"/>
                <a:gd name="T7" fmla="*/ 244 h 250"/>
                <a:gd name="T8" fmla="*/ 17 w 807"/>
                <a:gd name="T9" fmla="*/ 250 h 250"/>
                <a:gd name="T10" fmla="*/ 0 w 807"/>
                <a:gd name="T11" fmla="*/ 189 h 250"/>
                <a:gd name="T12" fmla="*/ 781 w 807"/>
                <a:gd name="T13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7" h="250">
                  <a:moveTo>
                    <a:pt x="781" y="0"/>
                  </a:moveTo>
                  <a:cubicBezTo>
                    <a:pt x="787" y="8"/>
                    <a:pt x="789" y="10"/>
                    <a:pt x="790" y="12"/>
                  </a:cubicBezTo>
                  <a:cubicBezTo>
                    <a:pt x="807" y="59"/>
                    <a:pt x="805" y="63"/>
                    <a:pt x="758" y="75"/>
                  </a:cubicBezTo>
                  <a:cubicBezTo>
                    <a:pt x="524" y="131"/>
                    <a:pt x="290" y="188"/>
                    <a:pt x="56" y="244"/>
                  </a:cubicBezTo>
                  <a:cubicBezTo>
                    <a:pt x="44" y="247"/>
                    <a:pt x="33" y="248"/>
                    <a:pt x="17" y="250"/>
                  </a:cubicBezTo>
                  <a:cubicBezTo>
                    <a:pt x="11" y="231"/>
                    <a:pt x="6" y="212"/>
                    <a:pt x="0" y="189"/>
                  </a:cubicBezTo>
                  <a:cubicBezTo>
                    <a:pt x="261" y="120"/>
                    <a:pt x="521" y="58"/>
                    <a:pt x="781" y="0"/>
                  </a:cubicBezTo>
                  <a:close/>
                </a:path>
              </a:pathLst>
            </a:custGeom>
            <a:grpFill/>
            <a:ln w="9525">
              <a:solidFill>
                <a:srgbClr val="04318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 92">
              <a:extLst>
                <a:ext uri="{FF2B5EF4-FFF2-40B4-BE49-F238E27FC236}">
                  <a16:creationId xmlns:a16="http://schemas.microsoft.com/office/drawing/2014/main" id="{B1613207-79F0-F64C-DEC5-51D77CDAA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8606" y="4703301"/>
              <a:ext cx="556709" cy="251204"/>
            </a:xfrm>
            <a:custGeom>
              <a:avLst/>
              <a:gdLst>
                <a:gd name="T0" fmla="*/ 765 w 790"/>
                <a:gd name="T1" fmla="*/ 0 h 311"/>
                <a:gd name="T2" fmla="*/ 790 w 790"/>
                <a:gd name="T3" fmla="*/ 58 h 311"/>
                <a:gd name="T4" fmla="*/ 749 w 790"/>
                <a:gd name="T5" fmla="*/ 78 h 311"/>
                <a:gd name="T6" fmla="*/ 200 w 790"/>
                <a:gd name="T7" fmla="*/ 261 h 311"/>
                <a:gd name="T8" fmla="*/ 19 w 790"/>
                <a:gd name="T9" fmla="*/ 311 h 311"/>
                <a:gd name="T10" fmla="*/ 0 w 790"/>
                <a:gd name="T11" fmla="*/ 246 h 311"/>
                <a:gd name="T12" fmla="*/ 765 w 790"/>
                <a:gd name="T13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0" h="311">
                  <a:moveTo>
                    <a:pt x="765" y="0"/>
                  </a:moveTo>
                  <a:cubicBezTo>
                    <a:pt x="774" y="21"/>
                    <a:pt x="781" y="38"/>
                    <a:pt x="790" y="58"/>
                  </a:cubicBezTo>
                  <a:cubicBezTo>
                    <a:pt x="775" y="66"/>
                    <a:pt x="762" y="73"/>
                    <a:pt x="749" y="78"/>
                  </a:cubicBezTo>
                  <a:cubicBezTo>
                    <a:pt x="570" y="151"/>
                    <a:pt x="386" y="208"/>
                    <a:pt x="200" y="261"/>
                  </a:cubicBezTo>
                  <a:cubicBezTo>
                    <a:pt x="142" y="277"/>
                    <a:pt x="83" y="293"/>
                    <a:pt x="19" y="311"/>
                  </a:cubicBezTo>
                  <a:cubicBezTo>
                    <a:pt x="12" y="289"/>
                    <a:pt x="7" y="270"/>
                    <a:pt x="0" y="246"/>
                  </a:cubicBezTo>
                  <a:cubicBezTo>
                    <a:pt x="260" y="175"/>
                    <a:pt x="515" y="103"/>
                    <a:pt x="765" y="0"/>
                  </a:cubicBezTo>
                  <a:close/>
                </a:path>
              </a:pathLst>
            </a:custGeom>
            <a:grpFill/>
            <a:ln w="9525">
              <a:solidFill>
                <a:srgbClr val="04318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 93">
              <a:extLst>
                <a:ext uri="{FF2B5EF4-FFF2-40B4-BE49-F238E27FC236}">
                  <a16:creationId xmlns:a16="http://schemas.microsoft.com/office/drawing/2014/main" id="{E7B8EF6B-F16B-E397-7826-B89BBA860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8953" y="5770526"/>
              <a:ext cx="556709" cy="252764"/>
            </a:xfrm>
            <a:custGeom>
              <a:avLst/>
              <a:gdLst>
                <a:gd name="T0" fmla="*/ 22 w 787"/>
                <a:gd name="T1" fmla="*/ 314 h 314"/>
                <a:gd name="T2" fmla="*/ 0 w 787"/>
                <a:gd name="T3" fmla="*/ 257 h 314"/>
                <a:gd name="T4" fmla="*/ 770 w 787"/>
                <a:gd name="T5" fmla="*/ 0 h 314"/>
                <a:gd name="T6" fmla="*/ 787 w 787"/>
                <a:gd name="T7" fmla="*/ 59 h 314"/>
                <a:gd name="T8" fmla="*/ 22 w 787"/>
                <a:gd name="T9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7" h="314">
                  <a:moveTo>
                    <a:pt x="22" y="314"/>
                  </a:moveTo>
                  <a:cubicBezTo>
                    <a:pt x="15" y="295"/>
                    <a:pt x="8" y="278"/>
                    <a:pt x="0" y="257"/>
                  </a:cubicBezTo>
                  <a:cubicBezTo>
                    <a:pt x="254" y="159"/>
                    <a:pt x="509" y="76"/>
                    <a:pt x="770" y="0"/>
                  </a:cubicBezTo>
                  <a:cubicBezTo>
                    <a:pt x="777" y="23"/>
                    <a:pt x="782" y="41"/>
                    <a:pt x="787" y="59"/>
                  </a:cubicBezTo>
                  <a:cubicBezTo>
                    <a:pt x="531" y="145"/>
                    <a:pt x="279" y="229"/>
                    <a:pt x="22" y="314"/>
                  </a:cubicBezTo>
                  <a:close/>
                </a:path>
              </a:pathLst>
            </a:custGeom>
            <a:grpFill/>
            <a:ln w="9525">
              <a:solidFill>
                <a:srgbClr val="04318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Freeform 94">
              <a:extLst>
                <a:ext uri="{FF2B5EF4-FFF2-40B4-BE49-F238E27FC236}">
                  <a16:creationId xmlns:a16="http://schemas.microsoft.com/office/drawing/2014/main" id="{7EF2DE87-C477-8E09-C431-548A92860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9656" y="2855939"/>
              <a:ext cx="223775" cy="152907"/>
            </a:xfrm>
            <a:custGeom>
              <a:avLst/>
              <a:gdLst>
                <a:gd name="T0" fmla="*/ 23 w 316"/>
                <a:gd name="T1" fmla="*/ 0 h 190"/>
                <a:gd name="T2" fmla="*/ 316 w 316"/>
                <a:gd name="T3" fmla="*/ 147 h 190"/>
                <a:gd name="T4" fmla="*/ 296 w 316"/>
                <a:gd name="T5" fmla="*/ 190 h 190"/>
                <a:gd name="T6" fmla="*/ 0 w 316"/>
                <a:gd name="T7" fmla="*/ 40 h 190"/>
                <a:gd name="T8" fmla="*/ 23 w 316"/>
                <a:gd name="T9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190">
                  <a:moveTo>
                    <a:pt x="23" y="0"/>
                  </a:moveTo>
                  <a:cubicBezTo>
                    <a:pt x="124" y="50"/>
                    <a:pt x="218" y="98"/>
                    <a:pt x="316" y="147"/>
                  </a:cubicBezTo>
                  <a:cubicBezTo>
                    <a:pt x="309" y="161"/>
                    <a:pt x="303" y="173"/>
                    <a:pt x="296" y="190"/>
                  </a:cubicBezTo>
                  <a:cubicBezTo>
                    <a:pt x="194" y="145"/>
                    <a:pt x="96" y="99"/>
                    <a:pt x="0" y="40"/>
                  </a:cubicBezTo>
                  <a:cubicBezTo>
                    <a:pt x="8" y="26"/>
                    <a:pt x="15" y="14"/>
                    <a:pt x="23" y="0"/>
                  </a:cubicBezTo>
                  <a:close/>
                </a:path>
              </a:pathLst>
            </a:custGeom>
            <a:grpFill/>
            <a:ln w="9525">
              <a:solidFill>
                <a:srgbClr val="04318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eeform 95">
              <a:extLst>
                <a:ext uri="{FF2B5EF4-FFF2-40B4-BE49-F238E27FC236}">
                  <a16:creationId xmlns:a16="http://schemas.microsoft.com/office/drawing/2014/main" id="{2448ED98-B4EC-6573-349A-1D20F85A0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3409" y="3698486"/>
              <a:ext cx="221047" cy="162268"/>
            </a:xfrm>
            <a:custGeom>
              <a:avLst/>
              <a:gdLst>
                <a:gd name="T0" fmla="*/ 0 w 312"/>
                <a:gd name="T1" fmla="*/ 42 h 202"/>
                <a:gd name="T2" fmla="*/ 22 w 312"/>
                <a:gd name="T3" fmla="*/ 0 h 202"/>
                <a:gd name="T4" fmla="*/ 312 w 312"/>
                <a:gd name="T5" fmla="*/ 160 h 202"/>
                <a:gd name="T6" fmla="*/ 286 w 312"/>
                <a:gd name="T7" fmla="*/ 202 h 202"/>
                <a:gd name="T8" fmla="*/ 0 w 312"/>
                <a:gd name="T9" fmla="*/ 4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202">
                  <a:moveTo>
                    <a:pt x="0" y="42"/>
                  </a:moveTo>
                  <a:cubicBezTo>
                    <a:pt x="8" y="27"/>
                    <a:pt x="14" y="16"/>
                    <a:pt x="22" y="0"/>
                  </a:cubicBezTo>
                  <a:cubicBezTo>
                    <a:pt x="122" y="48"/>
                    <a:pt x="215" y="103"/>
                    <a:pt x="312" y="160"/>
                  </a:cubicBezTo>
                  <a:cubicBezTo>
                    <a:pt x="302" y="175"/>
                    <a:pt x="295" y="187"/>
                    <a:pt x="286" y="202"/>
                  </a:cubicBezTo>
                  <a:cubicBezTo>
                    <a:pt x="190" y="148"/>
                    <a:pt x="97" y="97"/>
                    <a:pt x="0" y="42"/>
                  </a:cubicBezTo>
                  <a:close/>
                </a:path>
              </a:pathLst>
            </a:custGeom>
            <a:grpFill/>
            <a:ln w="9525">
              <a:solidFill>
                <a:srgbClr val="04318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 96">
              <a:extLst>
                <a:ext uri="{FF2B5EF4-FFF2-40B4-BE49-F238E27FC236}">
                  <a16:creationId xmlns:a16="http://schemas.microsoft.com/office/drawing/2014/main" id="{5DE4F287-DD42-B189-C696-1060D6B2B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9261" y="3270972"/>
              <a:ext cx="229233" cy="140424"/>
            </a:xfrm>
            <a:custGeom>
              <a:avLst/>
              <a:gdLst>
                <a:gd name="T0" fmla="*/ 322 w 322"/>
                <a:gd name="T1" fmla="*/ 127 h 174"/>
                <a:gd name="T2" fmla="*/ 304 w 322"/>
                <a:gd name="T3" fmla="*/ 174 h 174"/>
                <a:gd name="T4" fmla="*/ 0 w 322"/>
                <a:gd name="T5" fmla="*/ 47 h 174"/>
                <a:gd name="T6" fmla="*/ 19 w 322"/>
                <a:gd name="T7" fmla="*/ 0 h 174"/>
                <a:gd name="T8" fmla="*/ 322 w 322"/>
                <a:gd name="T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2" h="174">
                  <a:moveTo>
                    <a:pt x="322" y="127"/>
                  </a:moveTo>
                  <a:cubicBezTo>
                    <a:pt x="316" y="143"/>
                    <a:pt x="311" y="156"/>
                    <a:pt x="304" y="174"/>
                  </a:cubicBezTo>
                  <a:cubicBezTo>
                    <a:pt x="201" y="131"/>
                    <a:pt x="103" y="90"/>
                    <a:pt x="0" y="47"/>
                  </a:cubicBezTo>
                  <a:cubicBezTo>
                    <a:pt x="7" y="31"/>
                    <a:pt x="12" y="18"/>
                    <a:pt x="19" y="0"/>
                  </a:cubicBezTo>
                  <a:cubicBezTo>
                    <a:pt x="121" y="42"/>
                    <a:pt x="220" y="84"/>
                    <a:pt x="322" y="127"/>
                  </a:cubicBezTo>
                  <a:close/>
                </a:path>
              </a:pathLst>
            </a:custGeom>
            <a:grpFill/>
            <a:ln w="9525">
              <a:solidFill>
                <a:srgbClr val="04318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 97">
              <a:extLst>
                <a:ext uri="{FF2B5EF4-FFF2-40B4-BE49-F238E27FC236}">
                  <a16:creationId xmlns:a16="http://schemas.microsoft.com/office/drawing/2014/main" id="{0A95FC84-07F9-8C1B-E48B-220B8F32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1730" y="3072817"/>
              <a:ext cx="229233" cy="140424"/>
            </a:xfrm>
            <a:custGeom>
              <a:avLst/>
              <a:gdLst>
                <a:gd name="T0" fmla="*/ 0 w 323"/>
                <a:gd name="T1" fmla="*/ 47 h 174"/>
                <a:gd name="T2" fmla="*/ 20 w 323"/>
                <a:gd name="T3" fmla="*/ 0 h 174"/>
                <a:gd name="T4" fmla="*/ 323 w 323"/>
                <a:gd name="T5" fmla="*/ 126 h 174"/>
                <a:gd name="T6" fmla="*/ 305 w 323"/>
                <a:gd name="T7" fmla="*/ 174 h 174"/>
                <a:gd name="T8" fmla="*/ 0 w 323"/>
                <a:gd name="T9" fmla="*/ 4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" h="174">
                  <a:moveTo>
                    <a:pt x="0" y="47"/>
                  </a:moveTo>
                  <a:cubicBezTo>
                    <a:pt x="8" y="29"/>
                    <a:pt x="13" y="17"/>
                    <a:pt x="20" y="0"/>
                  </a:cubicBezTo>
                  <a:cubicBezTo>
                    <a:pt x="121" y="42"/>
                    <a:pt x="219" y="83"/>
                    <a:pt x="323" y="126"/>
                  </a:cubicBezTo>
                  <a:cubicBezTo>
                    <a:pt x="317" y="142"/>
                    <a:pt x="311" y="156"/>
                    <a:pt x="305" y="174"/>
                  </a:cubicBezTo>
                  <a:cubicBezTo>
                    <a:pt x="202" y="131"/>
                    <a:pt x="104" y="90"/>
                    <a:pt x="0" y="47"/>
                  </a:cubicBezTo>
                  <a:close/>
                </a:path>
              </a:pathLst>
            </a:custGeom>
            <a:grpFill/>
            <a:ln w="9525">
              <a:solidFill>
                <a:srgbClr val="04318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 98">
              <a:extLst>
                <a:ext uri="{FF2B5EF4-FFF2-40B4-BE49-F238E27FC236}">
                  <a16:creationId xmlns:a16="http://schemas.microsoft.com/office/drawing/2014/main" id="{F3836E11-1B57-9B04-9633-5CF77B9FA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3632" y="4399047"/>
              <a:ext cx="207401" cy="182552"/>
            </a:xfrm>
            <a:custGeom>
              <a:avLst/>
              <a:gdLst>
                <a:gd name="T0" fmla="*/ 19 w 291"/>
                <a:gd name="T1" fmla="*/ 226 h 226"/>
                <a:gd name="T2" fmla="*/ 6 w 291"/>
                <a:gd name="T3" fmla="*/ 204 h 226"/>
                <a:gd name="T4" fmla="*/ 0 w 291"/>
                <a:gd name="T5" fmla="*/ 180 h 226"/>
                <a:gd name="T6" fmla="*/ 251 w 291"/>
                <a:gd name="T7" fmla="*/ 0 h 226"/>
                <a:gd name="T8" fmla="*/ 291 w 291"/>
                <a:gd name="T9" fmla="*/ 28 h 226"/>
                <a:gd name="T10" fmla="*/ 19 w 291"/>
                <a:gd name="T11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1" h="226">
                  <a:moveTo>
                    <a:pt x="19" y="226"/>
                  </a:moveTo>
                  <a:cubicBezTo>
                    <a:pt x="13" y="215"/>
                    <a:pt x="8" y="210"/>
                    <a:pt x="6" y="204"/>
                  </a:cubicBezTo>
                  <a:cubicBezTo>
                    <a:pt x="3" y="198"/>
                    <a:pt x="2" y="192"/>
                    <a:pt x="0" y="180"/>
                  </a:cubicBezTo>
                  <a:cubicBezTo>
                    <a:pt x="91" y="134"/>
                    <a:pt x="182" y="84"/>
                    <a:pt x="251" y="0"/>
                  </a:cubicBezTo>
                  <a:cubicBezTo>
                    <a:pt x="264" y="9"/>
                    <a:pt x="276" y="17"/>
                    <a:pt x="291" y="28"/>
                  </a:cubicBezTo>
                  <a:cubicBezTo>
                    <a:pt x="219" y="122"/>
                    <a:pt x="123" y="176"/>
                    <a:pt x="19" y="226"/>
                  </a:cubicBezTo>
                  <a:close/>
                </a:path>
              </a:pathLst>
            </a:custGeom>
            <a:grpFill/>
            <a:ln w="9525">
              <a:solidFill>
                <a:srgbClr val="04318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 99">
              <a:extLst>
                <a:ext uri="{FF2B5EF4-FFF2-40B4-BE49-F238E27FC236}">
                  <a16:creationId xmlns:a16="http://schemas.microsoft.com/office/drawing/2014/main" id="{F99DE7E1-95EF-D500-36F7-2229E5238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6794" y="3475367"/>
              <a:ext cx="226505" cy="146666"/>
            </a:xfrm>
            <a:custGeom>
              <a:avLst/>
              <a:gdLst>
                <a:gd name="T0" fmla="*/ 0 w 320"/>
                <a:gd name="T1" fmla="*/ 45 h 181"/>
                <a:gd name="T2" fmla="*/ 11 w 320"/>
                <a:gd name="T3" fmla="*/ 16 h 181"/>
                <a:gd name="T4" fmla="*/ 24 w 320"/>
                <a:gd name="T5" fmla="*/ 0 h 181"/>
                <a:gd name="T6" fmla="*/ 320 w 320"/>
                <a:gd name="T7" fmla="*/ 135 h 181"/>
                <a:gd name="T8" fmla="*/ 298 w 320"/>
                <a:gd name="T9" fmla="*/ 181 h 181"/>
                <a:gd name="T10" fmla="*/ 0 w 320"/>
                <a:gd name="T11" fmla="*/ 4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0" h="181">
                  <a:moveTo>
                    <a:pt x="0" y="45"/>
                  </a:moveTo>
                  <a:cubicBezTo>
                    <a:pt x="5" y="31"/>
                    <a:pt x="7" y="23"/>
                    <a:pt x="11" y="16"/>
                  </a:cubicBezTo>
                  <a:cubicBezTo>
                    <a:pt x="13" y="12"/>
                    <a:pt x="17" y="8"/>
                    <a:pt x="24" y="0"/>
                  </a:cubicBezTo>
                  <a:cubicBezTo>
                    <a:pt x="121" y="44"/>
                    <a:pt x="218" y="89"/>
                    <a:pt x="320" y="135"/>
                  </a:cubicBezTo>
                  <a:cubicBezTo>
                    <a:pt x="312" y="152"/>
                    <a:pt x="306" y="164"/>
                    <a:pt x="298" y="181"/>
                  </a:cubicBezTo>
                  <a:cubicBezTo>
                    <a:pt x="198" y="135"/>
                    <a:pt x="101" y="91"/>
                    <a:pt x="0" y="45"/>
                  </a:cubicBezTo>
                  <a:close/>
                </a:path>
              </a:pathLst>
            </a:custGeom>
            <a:grpFill/>
            <a:ln w="9525">
              <a:solidFill>
                <a:srgbClr val="04318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Freeform 100">
              <a:extLst>
                <a:ext uri="{FF2B5EF4-FFF2-40B4-BE49-F238E27FC236}">
                  <a16:creationId xmlns:a16="http://schemas.microsoft.com/office/drawing/2014/main" id="{604C1D66-59A8-B5AE-232A-61C6C7F4B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5464" y="3971533"/>
              <a:ext cx="185570" cy="213758"/>
            </a:xfrm>
            <a:custGeom>
              <a:avLst/>
              <a:gdLst>
                <a:gd name="T0" fmla="*/ 0 w 262"/>
                <a:gd name="T1" fmla="*/ 37 h 266"/>
                <a:gd name="T2" fmla="*/ 32 w 262"/>
                <a:gd name="T3" fmla="*/ 0 h 266"/>
                <a:gd name="T4" fmla="*/ 262 w 262"/>
                <a:gd name="T5" fmla="*/ 238 h 266"/>
                <a:gd name="T6" fmla="*/ 242 w 262"/>
                <a:gd name="T7" fmla="*/ 256 h 266"/>
                <a:gd name="T8" fmla="*/ 221 w 262"/>
                <a:gd name="T9" fmla="*/ 266 h 266"/>
                <a:gd name="T10" fmla="*/ 0 w 262"/>
                <a:gd name="T11" fmla="*/ 37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2" h="266">
                  <a:moveTo>
                    <a:pt x="0" y="37"/>
                  </a:moveTo>
                  <a:cubicBezTo>
                    <a:pt x="13" y="22"/>
                    <a:pt x="21" y="13"/>
                    <a:pt x="32" y="0"/>
                  </a:cubicBezTo>
                  <a:cubicBezTo>
                    <a:pt x="122" y="69"/>
                    <a:pt x="202" y="142"/>
                    <a:pt x="262" y="238"/>
                  </a:cubicBezTo>
                  <a:cubicBezTo>
                    <a:pt x="253" y="246"/>
                    <a:pt x="248" y="252"/>
                    <a:pt x="242" y="256"/>
                  </a:cubicBezTo>
                  <a:cubicBezTo>
                    <a:pt x="236" y="259"/>
                    <a:pt x="230" y="261"/>
                    <a:pt x="221" y="266"/>
                  </a:cubicBezTo>
                  <a:cubicBezTo>
                    <a:pt x="162" y="177"/>
                    <a:pt x="85" y="106"/>
                    <a:pt x="0" y="37"/>
                  </a:cubicBezTo>
                  <a:close/>
                </a:path>
              </a:pathLst>
            </a:custGeom>
            <a:grpFill/>
            <a:ln w="9525">
              <a:solidFill>
                <a:srgbClr val="04318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Freeform 101">
              <a:extLst>
                <a:ext uri="{FF2B5EF4-FFF2-40B4-BE49-F238E27FC236}">
                  <a16:creationId xmlns:a16="http://schemas.microsoft.com/office/drawing/2014/main" id="{FAEC673A-5BA0-AA69-9A57-2A223D0ED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2549" y="1905734"/>
              <a:ext cx="177384" cy="60851"/>
            </a:xfrm>
            <a:custGeom>
              <a:avLst/>
              <a:gdLst>
                <a:gd name="T0" fmla="*/ 248 w 251"/>
                <a:gd name="T1" fmla="*/ 34 h 76"/>
                <a:gd name="T2" fmla="*/ 98 w 251"/>
                <a:gd name="T3" fmla="*/ 59 h 76"/>
                <a:gd name="T4" fmla="*/ 36 w 251"/>
                <a:gd name="T5" fmla="*/ 68 h 76"/>
                <a:gd name="T6" fmla="*/ 3 w 251"/>
                <a:gd name="T7" fmla="*/ 56 h 76"/>
                <a:gd name="T8" fmla="*/ 33 w 251"/>
                <a:gd name="T9" fmla="*/ 33 h 76"/>
                <a:gd name="T10" fmla="*/ 135 w 251"/>
                <a:gd name="T11" fmla="*/ 16 h 76"/>
                <a:gd name="T12" fmla="*/ 225 w 251"/>
                <a:gd name="T13" fmla="*/ 3 h 76"/>
                <a:gd name="T14" fmla="*/ 248 w 251"/>
                <a:gd name="T15" fmla="*/ 3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1" h="76">
                  <a:moveTo>
                    <a:pt x="248" y="34"/>
                  </a:moveTo>
                  <a:cubicBezTo>
                    <a:pt x="197" y="43"/>
                    <a:pt x="148" y="51"/>
                    <a:pt x="98" y="59"/>
                  </a:cubicBezTo>
                  <a:cubicBezTo>
                    <a:pt x="77" y="62"/>
                    <a:pt x="57" y="66"/>
                    <a:pt x="36" y="68"/>
                  </a:cubicBezTo>
                  <a:cubicBezTo>
                    <a:pt x="23" y="69"/>
                    <a:pt x="7" y="76"/>
                    <a:pt x="3" y="56"/>
                  </a:cubicBezTo>
                  <a:cubicBezTo>
                    <a:pt x="0" y="34"/>
                    <a:pt x="20" y="35"/>
                    <a:pt x="33" y="33"/>
                  </a:cubicBezTo>
                  <a:cubicBezTo>
                    <a:pt x="67" y="26"/>
                    <a:pt x="101" y="22"/>
                    <a:pt x="135" y="16"/>
                  </a:cubicBezTo>
                  <a:cubicBezTo>
                    <a:pt x="165" y="12"/>
                    <a:pt x="195" y="7"/>
                    <a:pt x="225" y="3"/>
                  </a:cubicBezTo>
                  <a:cubicBezTo>
                    <a:pt x="244" y="0"/>
                    <a:pt x="251" y="10"/>
                    <a:pt x="248" y="34"/>
                  </a:cubicBezTo>
                  <a:close/>
                </a:path>
              </a:pathLst>
            </a:custGeom>
            <a:grpFill/>
            <a:ln w="9525">
              <a:solidFill>
                <a:srgbClr val="04318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Freeform 102">
              <a:extLst>
                <a:ext uri="{FF2B5EF4-FFF2-40B4-BE49-F238E27FC236}">
                  <a16:creationId xmlns:a16="http://schemas.microsoft.com/office/drawing/2014/main" id="{9C1FA4B2-7D8E-90D8-1F5D-A9AE29CCA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8211" y="1846443"/>
              <a:ext cx="177384" cy="56170"/>
            </a:xfrm>
            <a:custGeom>
              <a:avLst/>
              <a:gdLst>
                <a:gd name="T0" fmla="*/ 19 w 252"/>
                <a:gd name="T1" fmla="*/ 71 h 71"/>
                <a:gd name="T2" fmla="*/ 3 w 252"/>
                <a:gd name="T3" fmla="*/ 53 h 71"/>
                <a:gd name="T4" fmla="*/ 23 w 252"/>
                <a:gd name="T5" fmla="*/ 34 h 71"/>
                <a:gd name="T6" fmla="*/ 220 w 252"/>
                <a:gd name="T7" fmla="*/ 2 h 71"/>
                <a:gd name="T8" fmla="*/ 248 w 252"/>
                <a:gd name="T9" fmla="*/ 15 h 71"/>
                <a:gd name="T10" fmla="*/ 226 w 252"/>
                <a:gd name="T11" fmla="*/ 37 h 71"/>
                <a:gd name="T12" fmla="*/ 77 w 252"/>
                <a:gd name="T13" fmla="*/ 61 h 71"/>
                <a:gd name="T14" fmla="*/ 19 w 252"/>
                <a:gd name="T1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71">
                  <a:moveTo>
                    <a:pt x="19" y="71"/>
                  </a:moveTo>
                  <a:cubicBezTo>
                    <a:pt x="15" y="66"/>
                    <a:pt x="5" y="61"/>
                    <a:pt x="3" y="53"/>
                  </a:cubicBezTo>
                  <a:cubicBezTo>
                    <a:pt x="0" y="39"/>
                    <a:pt x="13" y="36"/>
                    <a:pt x="23" y="34"/>
                  </a:cubicBezTo>
                  <a:cubicBezTo>
                    <a:pt x="89" y="23"/>
                    <a:pt x="154" y="12"/>
                    <a:pt x="220" y="2"/>
                  </a:cubicBezTo>
                  <a:cubicBezTo>
                    <a:pt x="232" y="0"/>
                    <a:pt x="245" y="0"/>
                    <a:pt x="248" y="15"/>
                  </a:cubicBezTo>
                  <a:cubicBezTo>
                    <a:pt x="252" y="32"/>
                    <a:pt x="239" y="35"/>
                    <a:pt x="226" y="37"/>
                  </a:cubicBezTo>
                  <a:cubicBezTo>
                    <a:pt x="177" y="45"/>
                    <a:pt x="127" y="53"/>
                    <a:pt x="77" y="61"/>
                  </a:cubicBezTo>
                  <a:cubicBezTo>
                    <a:pt x="60" y="64"/>
                    <a:pt x="43" y="67"/>
                    <a:pt x="19" y="71"/>
                  </a:cubicBezTo>
                  <a:close/>
                </a:path>
              </a:pathLst>
            </a:custGeom>
            <a:grpFill/>
            <a:ln w="9525">
              <a:solidFill>
                <a:srgbClr val="04318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" name="Freeform 103">
              <a:extLst>
                <a:ext uri="{FF2B5EF4-FFF2-40B4-BE49-F238E27FC236}">
                  <a16:creationId xmlns:a16="http://schemas.microsoft.com/office/drawing/2014/main" id="{FA041288-AD21-7EA9-8D9F-C3B322504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6272" y="2197505"/>
              <a:ext cx="171926" cy="76454"/>
            </a:xfrm>
            <a:custGeom>
              <a:avLst/>
              <a:gdLst>
                <a:gd name="T0" fmla="*/ 242 w 242"/>
                <a:gd name="T1" fmla="*/ 29 h 95"/>
                <a:gd name="T2" fmla="*/ 219 w 242"/>
                <a:gd name="T3" fmla="*/ 39 h 95"/>
                <a:gd name="T4" fmla="*/ 31 w 242"/>
                <a:gd name="T5" fmla="*/ 91 h 95"/>
                <a:gd name="T6" fmla="*/ 16 w 242"/>
                <a:gd name="T7" fmla="*/ 94 h 95"/>
                <a:gd name="T8" fmla="*/ 1 w 242"/>
                <a:gd name="T9" fmla="*/ 85 h 95"/>
                <a:gd name="T10" fmla="*/ 6 w 242"/>
                <a:gd name="T11" fmla="*/ 64 h 95"/>
                <a:gd name="T12" fmla="*/ 20 w 242"/>
                <a:gd name="T13" fmla="*/ 58 h 95"/>
                <a:gd name="T14" fmla="*/ 207 w 242"/>
                <a:gd name="T15" fmla="*/ 5 h 95"/>
                <a:gd name="T16" fmla="*/ 242 w 242"/>
                <a:gd name="T17" fmla="*/ 2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2" h="95">
                  <a:moveTo>
                    <a:pt x="242" y="29"/>
                  </a:moveTo>
                  <a:cubicBezTo>
                    <a:pt x="233" y="33"/>
                    <a:pt x="226" y="37"/>
                    <a:pt x="219" y="39"/>
                  </a:cubicBezTo>
                  <a:cubicBezTo>
                    <a:pt x="156" y="57"/>
                    <a:pt x="94" y="74"/>
                    <a:pt x="31" y="91"/>
                  </a:cubicBezTo>
                  <a:cubicBezTo>
                    <a:pt x="26" y="92"/>
                    <a:pt x="21" y="95"/>
                    <a:pt x="16" y="94"/>
                  </a:cubicBezTo>
                  <a:cubicBezTo>
                    <a:pt x="10" y="93"/>
                    <a:pt x="2" y="89"/>
                    <a:pt x="1" y="85"/>
                  </a:cubicBezTo>
                  <a:cubicBezTo>
                    <a:pt x="0" y="78"/>
                    <a:pt x="2" y="70"/>
                    <a:pt x="6" y="64"/>
                  </a:cubicBezTo>
                  <a:cubicBezTo>
                    <a:pt x="8" y="60"/>
                    <a:pt x="15" y="59"/>
                    <a:pt x="20" y="58"/>
                  </a:cubicBezTo>
                  <a:cubicBezTo>
                    <a:pt x="82" y="40"/>
                    <a:pt x="145" y="23"/>
                    <a:pt x="207" y="5"/>
                  </a:cubicBezTo>
                  <a:cubicBezTo>
                    <a:pt x="224" y="1"/>
                    <a:pt x="239" y="0"/>
                    <a:pt x="242" y="29"/>
                  </a:cubicBezTo>
                  <a:close/>
                </a:path>
              </a:pathLst>
            </a:custGeom>
            <a:grpFill/>
            <a:ln w="9525">
              <a:solidFill>
                <a:srgbClr val="04318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" name="Freeform 104">
              <a:extLst>
                <a:ext uri="{FF2B5EF4-FFF2-40B4-BE49-F238E27FC236}">
                  <a16:creationId xmlns:a16="http://schemas.microsoft.com/office/drawing/2014/main" id="{E9C28038-EDBD-60CA-B96F-26CEDF830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1145" y="1777791"/>
              <a:ext cx="177384" cy="60851"/>
            </a:xfrm>
            <a:custGeom>
              <a:avLst/>
              <a:gdLst>
                <a:gd name="T0" fmla="*/ 20 w 248"/>
                <a:gd name="T1" fmla="*/ 77 h 77"/>
                <a:gd name="T2" fmla="*/ 4 w 248"/>
                <a:gd name="T3" fmla="*/ 60 h 77"/>
                <a:gd name="T4" fmla="*/ 22 w 248"/>
                <a:gd name="T5" fmla="*/ 39 h 77"/>
                <a:gd name="T6" fmla="*/ 155 w 248"/>
                <a:gd name="T7" fmla="*/ 14 h 77"/>
                <a:gd name="T8" fmla="*/ 226 w 248"/>
                <a:gd name="T9" fmla="*/ 1 h 77"/>
                <a:gd name="T10" fmla="*/ 246 w 248"/>
                <a:gd name="T11" fmla="*/ 13 h 77"/>
                <a:gd name="T12" fmla="*/ 235 w 248"/>
                <a:gd name="T13" fmla="*/ 33 h 77"/>
                <a:gd name="T14" fmla="*/ 20 w 248"/>
                <a:gd name="T1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8" h="77">
                  <a:moveTo>
                    <a:pt x="20" y="77"/>
                  </a:moveTo>
                  <a:cubicBezTo>
                    <a:pt x="15" y="72"/>
                    <a:pt x="6" y="67"/>
                    <a:pt x="4" y="60"/>
                  </a:cubicBezTo>
                  <a:cubicBezTo>
                    <a:pt x="0" y="47"/>
                    <a:pt x="11" y="41"/>
                    <a:pt x="22" y="39"/>
                  </a:cubicBezTo>
                  <a:cubicBezTo>
                    <a:pt x="66" y="30"/>
                    <a:pt x="111" y="22"/>
                    <a:pt x="155" y="14"/>
                  </a:cubicBezTo>
                  <a:cubicBezTo>
                    <a:pt x="179" y="9"/>
                    <a:pt x="202" y="4"/>
                    <a:pt x="226" y="1"/>
                  </a:cubicBezTo>
                  <a:cubicBezTo>
                    <a:pt x="232" y="0"/>
                    <a:pt x="244" y="7"/>
                    <a:pt x="246" y="13"/>
                  </a:cubicBezTo>
                  <a:cubicBezTo>
                    <a:pt x="248" y="18"/>
                    <a:pt x="241" y="32"/>
                    <a:pt x="235" y="33"/>
                  </a:cubicBezTo>
                  <a:cubicBezTo>
                    <a:pt x="165" y="48"/>
                    <a:pt x="95" y="62"/>
                    <a:pt x="20" y="77"/>
                  </a:cubicBezTo>
                  <a:close/>
                </a:path>
              </a:pathLst>
            </a:custGeom>
            <a:grpFill/>
            <a:ln w="9525">
              <a:solidFill>
                <a:srgbClr val="04318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" name="Freeform 105">
              <a:extLst>
                <a:ext uri="{FF2B5EF4-FFF2-40B4-BE49-F238E27FC236}">
                  <a16:creationId xmlns:a16="http://schemas.microsoft.com/office/drawing/2014/main" id="{AF725E1B-08B2-395A-F060-29672FE75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6886" y="1966585"/>
              <a:ext cx="180112" cy="60851"/>
            </a:xfrm>
            <a:custGeom>
              <a:avLst/>
              <a:gdLst>
                <a:gd name="T0" fmla="*/ 243 w 253"/>
                <a:gd name="T1" fmla="*/ 0 h 75"/>
                <a:gd name="T2" fmla="*/ 234 w 253"/>
                <a:gd name="T3" fmla="*/ 37 h 75"/>
                <a:gd name="T4" fmla="*/ 12 w 253"/>
                <a:gd name="T5" fmla="*/ 75 h 75"/>
                <a:gd name="T6" fmla="*/ 20 w 253"/>
                <a:gd name="T7" fmla="*/ 38 h 75"/>
                <a:gd name="T8" fmla="*/ 243 w 253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75">
                  <a:moveTo>
                    <a:pt x="243" y="0"/>
                  </a:moveTo>
                  <a:cubicBezTo>
                    <a:pt x="253" y="22"/>
                    <a:pt x="252" y="34"/>
                    <a:pt x="234" y="37"/>
                  </a:cubicBezTo>
                  <a:cubicBezTo>
                    <a:pt x="160" y="50"/>
                    <a:pt x="86" y="62"/>
                    <a:pt x="12" y="75"/>
                  </a:cubicBezTo>
                  <a:cubicBezTo>
                    <a:pt x="1" y="56"/>
                    <a:pt x="0" y="42"/>
                    <a:pt x="20" y="38"/>
                  </a:cubicBezTo>
                  <a:cubicBezTo>
                    <a:pt x="94" y="25"/>
                    <a:pt x="168" y="13"/>
                    <a:pt x="243" y="0"/>
                  </a:cubicBezTo>
                  <a:close/>
                </a:path>
              </a:pathLst>
            </a:custGeom>
            <a:grpFill/>
            <a:ln w="9525">
              <a:solidFill>
                <a:srgbClr val="04318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" name="Freeform 106">
              <a:extLst>
                <a:ext uri="{FF2B5EF4-FFF2-40B4-BE49-F238E27FC236}">
                  <a16:creationId xmlns:a16="http://schemas.microsoft.com/office/drawing/2014/main" id="{ABC66CA9-6768-FF1A-0FBB-0B68F1494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7749" y="2484595"/>
              <a:ext cx="98243" cy="180991"/>
            </a:xfrm>
            <a:custGeom>
              <a:avLst/>
              <a:gdLst>
                <a:gd name="T0" fmla="*/ 139 w 139"/>
                <a:gd name="T1" fmla="*/ 29 h 223"/>
                <a:gd name="T2" fmla="*/ 36 w 139"/>
                <a:gd name="T3" fmla="*/ 216 h 223"/>
                <a:gd name="T4" fmla="*/ 2 w 139"/>
                <a:gd name="T5" fmla="*/ 198 h 223"/>
                <a:gd name="T6" fmla="*/ 16 w 139"/>
                <a:gd name="T7" fmla="*/ 133 h 223"/>
                <a:gd name="T8" fmla="*/ 103 w 139"/>
                <a:gd name="T9" fmla="*/ 16 h 223"/>
                <a:gd name="T10" fmla="*/ 139 w 139"/>
                <a:gd name="T11" fmla="*/ 29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9" h="223">
                  <a:moveTo>
                    <a:pt x="139" y="29"/>
                  </a:moveTo>
                  <a:cubicBezTo>
                    <a:pt x="84" y="79"/>
                    <a:pt x="33" y="134"/>
                    <a:pt x="36" y="216"/>
                  </a:cubicBezTo>
                  <a:cubicBezTo>
                    <a:pt x="6" y="223"/>
                    <a:pt x="0" y="221"/>
                    <a:pt x="2" y="198"/>
                  </a:cubicBezTo>
                  <a:cubicBezTo>
                    <a:pt x="4" y="176"/>
                    <a:pt x="9" y="154"/>
                    <a:pt x="16" y="133"/>
                  </a:cubicBezTo>
                  <a:cubicBezTo>
                    <a:pt x="33" y="85"/>
                    <a:pt x="66" y="49"/>
                    <a:pt x="103" y="16"/>
                  </a:cubicBezTo>
                  <a:cubicBezTo>
                    <a:pt x="120" y="0"/>
                    <a:pt x="130" y="6"/>
                    <a:pt x="139" y="29"/>
                  </a:cubicBezTo>
                  <a:close/>
                </a:path>
              </a:pathLst>
            </a:custGeom>
            <a:grpFill/>
            <a:ln w="9525">
              <a:solidFill>
                <a:srgbClr val="04318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" name="Freeform 107">
              <a:extLst>
                <a:ext uri="{FF2B5EF4-FFF2-40B4-BE49-F238E27FC236}">
                  <a16:creationId xmlns:a16="http://schemas.microsoft.com/office/drawing/2014/main" id="{2E0CC13B-F1B1-4036-B055-CCC307D22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6476" y="2110130"/>
              <a:ext cx="171926" cy="65531"/>
            </a:xfrm>
            <a:custGeom>
              <a:avLst/>
              <a:gdLst>
                <a:gd name="T0" fmla="*/ 228 w 246"/>
                <a:gd name="T1" fmla="*/ 0 h 82"/>
                <a:gd name="T2" fmla="*/ 242 w 246"/>
                <a:gd name="T3" fmla="*/ 17 h 82"/>
                <a:gd name="T4" fmla="*/ 224 w 246"/>
                <a:gd name="T5" fmla="*/ 37 h 82"/>
                <a:gd name="T6" fmla="*/ 72 w 246"/>
                <a:gd name="T7" fmla="*/ 71 h 82"/>
                <a:gd name="T8" fmla="*/ 21 w 246"/>
                <a:gd name="T9" fmla="*/ 81 h 82"/>
                <a:gd name="T10" fmla="*/ 0 w 246"/>
                <a:gd name="T11" fmla="*/ 69 h 82"/>
                <a:gd name="T12" fmla="*/ 14 w 246"/>
                <a:gd name="T13" fmla="*/ 49 h 82"/>
                <a:gd name="T14" fmla="*/ 44 w 246"/>
                <a:gd name="T15" fmla="*/ 41 h 82"/>
                <a:gd name="T16" fmla="*/ 199 w 246"/>
                <a:gd name="T17" fmla="*/ 6 h 82"/>
                <a:gd name="T18" fmla="*/ 228 w 246"/>
                <a:gd name="T1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6" h="82">
                  <a:moveTo>
                    <a:pt x="228" y="0"/>
                  </a:moveTo>
                  <a:cubicBezTo>
                    <a:pt x="232" y="5"/>
                    <a:pt x="240" y="10"/>
                    <a:pt x="242" y="17"/>
                  </a:cubicBezTo>
                  <a:cubicBezTo>
                    <a:pt x="246" y="30"/>
                    <a:pt x="235" y="35"/>
                    <a:pt x="224" y="37"/>
                  </a:cubicBezTo>
                  <a:cubicBezTo>
                    <a:pt x="173" y="48"/>
                    <a:pt x="123" y="59"/>
                    <a:pt x="72" y="71"/>
                  </a:cubicBezTo>
                  <a:cubicBezTo>
                    <a:pt x="55" y="74"/>
                    <a:pt x="38" y="80"/>
                    <a:pt x="21" y="81"/>
                  </a:cubicBezTo>
                  <a:cubicBezTo>
                    <a:pt x="15" y="82"/>
                    <a:pt x="7" y="74"/>
                    <a:pt x="0" y="69"/>
                  </a:cubicBezTo>
                  <a:cubicBezTo>
                    <a:pt x="4" y="63"/>
                    <a:pt x="7" y="53"/>
                    <a:pt x="14" y="49"/>
                  </a:cubicBezTo>
                  <a:cubicBezTo>
                    <a:pt x="22" y="44"/>
                    <a:pt x="34" y="43"/>
                    <a:pt x="44" y="41"/>
                  </a:cubicBezTo>
                  <a:cubicBezTo>
                    <a:pt x="96" y="29"/>
                    <a:pt x="148" y="18"/>
                    <a:pt x="199" y="6"/>
                  </a:cubicBezTo>
                  <a:cubicBezTo>
                    <a:pt x="207" y="4"/>
                    <a:pt x="215" y="3"/>
                    <a:pt x="228" y="0"/>
                  </a:cubicBezTo>
                  <a:close/>
                </a:path>
              </a:pathLst>
            </a:custGeom>
            <a:grpFill/>
            <a:ln w="9525">
              <a:solidFill>
                <a:srgbClr val="04318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7" name="Freeform 108">
              <a:extLst>
                <a:ext uri="{FF2B5EF4-FFF2-40B4-BE49-F238E27FC236}">
                  <a16:creationId xmlns:a16="http://schemas.microsoft.com/office/drawing/2014/main" id="{B2350D4D-A086-0AC1-EDFE-3D8D835EFB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3952" y="2035237"/>
              <a:ext cx="177384" cy="60851"/>
            </a:xfrm>
            <a:custGeom>
              <a:avLst/>
              <a:gdLst>
                <a:gd name="T0" fmla="*/ 11 w 252"/>
                <a:gd name="T1" fmla="*/ 76 h 76"/>
                <a:gd name="T2" fmla="*/ 20 w 252"/>
                <a:gd name="T3" fmla="*/ 40 h 76"/>
                <a:gd name="T4" fmla="*/ 227 w 252"/>
                <a:gd name="T5" fmla="*/ 1 h 76"/>
                <a:gd name="T6" fmla="*/ 247 w 252"/>
                <a:gd name="T7" fmla="*/ 13 h 76"/>
                <a:gd name="T8" fmla="*/ 232 w 252"/>
                <a:gd name="T9" fmla="*/ 35 h 76"/>
                <a:gd name="T10" fmla="*/ 69 w 252"/>
                <a:gd name="T11" fmla="*/ 66 h 76"/>
                <a:gd name="T12" fmla="*/ 11 w 252"/>
                <a:gd name="T1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2" h="76">
                  <a:moveTo>
                    <a:pt x="11" y="76"/>
                  </a:moveTo>
                  <a:cubicBezTo>
                    <a:pt x="0" y="57"/>
                    <a:pt x="0" y="44"/>
                    <a:pt x="20" y="40"/>
                  </a:cubicBezTo>
                  <a:cubicBezTo>
                    <a:pt x="89" y="26"/>
                    <a:pt x="158" y="13"/>
                    <a:pt x="227" y="1"/>
                  </a:cubicBezTo>
                  <a:cubicBezTo>
                    <a:pt x="233" y="0"/>
                    <a:pt x="245" y="7"/>
                    <a:pt x="247" y="13"/>
                  </a:cubicBezTo>
                  <a:cubicBezTo>
                    <a:pt x="252" y="24"/>
                    <a:pt x="245" y="32"/>
                    <a:pt x="232" y="35"/>
                  </a:cubicBezTo>
                  <a:cubicBezTo>
                    <a:pt x="178" y="45"/>
                    <a:pt x="123" y="56"/>
                    <a:pt x="69" y="66"/>
                  </a:cubicBezTo>
                  <a:cubicBezTo>
                    <a:pt x="50" y="70"/>
                    <a:pt x="30" y="73"/>
                    <a:pt x="11" y="76"/>
                  </a:cubicBezTo>
                  <a:close/>
                </a:path>
              </a:pathLst>
            </a:custGeom>
            <a:grpFill/>
            <a:ln w="9525">
              <a:solidFill>
                <a:srgbClr val="04318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" name="Freeform 109">
              <a:extLst>
                <a:ext uri="{FF2B5EF4-FFF2-40B4-BE49-F238E27FC236}">
                  <a16:creationId xmlns:a16="http://schemas.microsoft.com/office/drawing/2014/main" id="{03146AD4-FE96-271C-69F3-6092FE682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1525" y="2312965"/>
              <a:ext cx="174654" cy="96737"/>
            </a:xfrm>
            <a:custGeom>
              <a:avLst/>
              <a:gdLst>
                <a:gd name="T0" fmla="*/ 19 w 245"/>
                <a:gd name="T1" fmla="*/ 120 h 120"/>
                <a:gd name="T2" fmla="*/ 18 w 245"/>
                <a:gd name="T3" fmla="*/ 84 h 120"/>
                <a:gd name="T4" fmla="*/ 217 w 245"/>
                <a:gd name="T5" fmla="*/ 2 h 120"/>
                <a:gd name="T6" fmla="*/ 239 w 245"/>
                <a:gd name="T7" fmla="*/ 11 h 120"/>
                <a:gd name="T8" fmla="*/ 227 w 245"/>
                <a:gd name="T9" fmla="*/ 35 h 120"/>
                <a:gd name="T10" fmla="*/ 171 w 245"/>
                <a:gd name="T11" fmla="*/ 56 h 120"/>
                <a:gd name="T12" fmla="*/ 19 w 245"/>
                <a:gd name="T13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" h="120">
                  <a:moveTo>
                    <a:pt x="19" y="120"/>
                  </a:moveTo>
                  <a:cubicBezTo>
                    <a:pt x="6" y="104"/>
                    <a:pt x="0" y="92"/>
                    <a:pt x="18" y="84"/>
                  </a:cubicBezTo>
                  <a:cubicBezTo>
                    <a:pt x="84" y="56"/>
                    <a:pt x="150" y="28"/>
                    <a:pt x="217" y="2"/>
                  </a:cubicBezTo>
                  <a:cubicBezTo>
                    <a:pt x="222" y="0"/>
                    <a:pt x="235" y="5"/>
                    <a:pt x="239" y="11"/>
                  </a:cubicBezTo>
                  <a:cubicBezTo>
                    <a:pt x="245" y="22"/>
                    <a:pt x="239" y="30"/>
                    <a:pt x="227" y="35"/>
                  </a:cubicBezTo>
                  <a:cubicBezTo>
                    <a:pt x="208" y="42"/>
                    <a:pt x="189" y="49"/>
                    <a:pt x="171" y="56"/>
                  </a:cubicBezTo>
                  <a:cubicBezTo>
                    <a:pt x="121" y="77"/>
                    <a:pt x="71" y="98"/>
                    <a:pt x="19" y="120"/>
                  </a:cubicBezTo>
                  <a:close/>
                </a:path>
              </a:pathLst>
            </a:custGeom>
            <a:grpFill/>
            <a:ln w="9525">
              <a:solidFill>
                <a:srgbClr val="04318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" name="Freeform 110">
              <a:extLst>
                <a:ext uri="{FF2B5EF4-FFF2-40B4-BE49-F238E27FC236}">
                  <a16:creationId xmlns:a16="http://schemas.microsoft.com/office/drawing/2014/main" id="{72D17800-E19F-9FC2-A193-25B299FB4D3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4079" y="1690416"/>
              <a:ext cx="177384" cy="71772"/>
            </a:xfrm>
            <a:custGeom>
              <a:avLst/>
              <a:gdLst>
                <a:gd name="T0" fmla="*/ 241 w 251"/>
                <a:gd name="T1" fmla="*/ 2 h 88"/>
                <a:gd name="T2" fmla="*/ 228 w 251"/>
                <a:gd name="T3" fmla="*/ 36 h 88"/>
                <a:gd name="T4" fmla="*/ 31 w 251"/>
                <a:gd name="T5" fmla="*/ 85 h 88"/>
                <a:gd name="T6" fmla="*/ 3 w 251"/>
                <a:gd name="T7" fmla="*/ 72 h 88"/>
                <a:gd name="T8" fmla="*/ 21 w 251"/>
                <a:gd name="T9" fmla="*/ 51 h 88"/>
                <a:gd name="T10" fmla="*/ 222 w 251"/>
                <a:gd name="T11" fmla="*/ 1 h 88"/>
                <a:gd name="T12" fmla="*/ 241 w 251"/>
                <a:gd name="T13" fmla="*/ 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1" h="88">
                  <a:moveTo>
                    <a:pt x="241" y="2"/>
                  </a:moveTo>
                  <a:cubicBezTo>
                    <a:pt x="251" y="23"/>
                    <a:pt x="243" y="32"/>
                    <a:pt x="228" y="36"/>
                  </a:cubicBezTo>
                  <a:cubicBezTo>
                    <a:pt x="162" y="52"/>
                    <a:pt x="97" y="69"/>
                    <a:pt x="31" y="85"/>
                  </a:cubicBezTo>
                  <a:cubicBezTo>
                    <a:pt x="19" y="87"/>
                    <a:pt x="7" y="88"/>
                    <a:pt x="3" y="72"/>
                  </a:cubicBezTo>
                  <a:cubicBezTo>
                    <a:pt x="0" y="57"/>
                    <a:pt x="11" y="53"/>
                    <a:pt x="21" y="51"/>
                  </a:cubicBezTo>
                  <a:cubicBezTo>
                    <a:pt x="88" y="34"/>
                    <a:pt x="155" y="17"/>
                    <a:pt x="222" y="1"/>
                  </a:cubicBezTo>
                  <a:cubicBezTo>
                    <a:pt x="228" y="0"/>
                    <a:pt x="234" y="2"/>
                    <a:pt x="241" y="2"/>
                  </a:cubicBezTo>
                  <a:close/>
                </a:path>
              </a:pathLst>
            </a:custGeom>
            <a:grpFill/>
            <a:ln w="9525">
              <a:solidFill>
                <a:srgbClr val="04318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" name="Freeform 111">
              <a:extLst>
                <a:ext uri="{FF2B5EF4-FFF2-40B4-BE49-F238E27FC236}">
                  <a16:creationId xmlns:a16="http://schemas.microsoft.com/office/drawing/2014/main" id="{BD1772E2-EE21-9FAB-08B8-02D315180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1555" y="1568715"/>
              <a:ext cx="171926" cy="90496"/>
            </a:xfrm>
            <a:custGeom>
              <a:avLst/>
              <a:gdLst>
                <a:gd name="T0" fmla="*/ 228 w 244"/>
                <a:gd name="T1" fmla="*/ 0 h 111"/>
                <a:gd name="T2" fmla="*/ 224 w 244"/>
                <a:gd name="T3" fmla="*/ 37 h 111"/>
                <a:gd name="T4" fmla="*/ 29 w 244"/>
                <a:gd name="T5" fmla="*/ 107 h 111"/>
                <a:gd name="T6" fmla="*/ 14 w 244"/>
                <a:gd name="T7" fmla="*/ 109 h 111"/>
                <a:gd name="T8" fmla="*/ 2 w 244"/>
                <a:gd name="T9" fmla="*/ 95 h 111"/>
                <a:gd name="T10" fmla="*/ 5 w 244"/>
                <a:gd name="T11" fmla="*/ 81 h 111"/>
                <a:gd name="T12" fmla="*/ 19 w 244"/>
                <a:gd name="T13" fmla="*/ 74 h 111"/>
                <a:gd name="T14" fmla="*/ 228 w 244"/>
                <a:gd name="T1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4" h="111">
                  <a:moveTo>
                    <a:pt x="228" y="0"/>
                  </a:moveTo>
                  <a:cubicBezTo>
                    <a:pt x="239" y="17"/>
                    <a:pt x="244" y="30"/>
                    <a:pt x="224" y="37"/>
                  </a:cubicBezTo>
                  <a:cubicBezTo>
                    <a:pt x="159" y="61"/>
                    <a:pt x="94" y="84"/>
                    <a:pt x="29" y="107"/>
                  </a:cubicBezTo>
                  <a:cubicBezTo>
                    <a:pt x="25" y="109"/>
                    <a:pt x="18" y="111"/>
                    <a:pt x="14" y="109"/>
                  </a:cubicBezTo>
                  <a:cubicBezTo>
                    <a:pt x="9" y="106"/>
                    <a:pt x="4" y="101"/>
                    <a:pt x="2" y="95"/>
                  </a:cubicBezTo>
                  <a:cubicBezTo>
                    <a:pt x="0" y="92"/>
                    <a:pt x="2" y="85"/>
                    <a:pt x="5" y="81"/>
                  </a:cubicBezTo>
                  <a:cubicBezTo>
                    <a:pt x="8" y="78"/>
                    <a:pt x="14" y="75"/>
                    <a:pt x="19" y="74"/>
                  </a:cubicBezTo>
                  <a:cubicBezTo>
                    <a:pt x="87" y="49"/>
                    <a:pt x="156" y="25"/>
                    <a:pt x="228" y="0"/>
                  </a:cubicBezTo>
                  <a:close/>
                </a:path>
              </a:pathLst>
            </a:custGeom>
            <a:grpFill/>
            <a:ln w="9525">
              <a:solidFill>
                <a:srgbClr val="04318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" name="Freeform 112">
              <a:extLst>
                <a:ext uri="{FF2B5EF4-FFF2-40B4-BE49-F238E27FC236}">
                  <a16:creationId xmlns:a16="http://schemas.microsoft.com/office/drawing/2014/main" id="{1788A7B3-B5F3-FCD0-7D28-9ACA7F0D7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6697" y="1014819"/>
              <a:ext cx="122804" cy="43688"/>
            </a:xfrm>
            <a:custGeom>
              <a:avLst/>
              <a:gdLst>
                <a:gd name="T0" fmla="*/ 172 w 172"/>
                <a:gd name="T1" fmla="*/ 45 h 54"/>
                <a:gd name="T2" fmla="*/ 157 w 172"/>
                <a:gd name="T3" fmla="*/ 53 h 54"/>
                <a:gd name="T4" fmla="*/ 0 w 172"/>
                <a:gd name="T5" fmla="*/ 16 h 54"/>
                <a:gd name="T6" fmla="*/ 16 w 172"/>
                <a:gd name="T7" fmla="*/ 0 h 54"/>
                <a:gd name="T8" fmla="*/ 171 w 172"/>
                <a:gd name="T9" fmla="*/ 33 h 54"/>
                <a:gd name="T10" fmla="*/ 172 w 172"/>
                <a:gd name="T11" fmla="*/ 4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" h="54">
                  <a:moveTo>
                    <a:pt x="172" y="45"/>
                  </a:moveTo>
                  <a:cubicBezTo>
                    <a:pt x="167" y="48"/>
                    <a:pt x="161" y="54"/>
                    <a:pt x="157" y="53"/>
                  </a:cubicBezTo>
                  <a:cubicBezTo>
                    <a:pt x="105" y="45"/>
                    <a:pt x="54" y="35"/>
                    <a:pt x="0" y="16"/>
                  </a:cubicBezTo>
                  <a:cubicBezTo>
                    <a:pt x="8" y="8"/>
                    <a:pt x="12" y="0"/>
                    <a:pt x="16" y="0"/>
                  </a:cubicBezTo>
                  <a:cubicBezTo>
                    <a:pt x="69" y="3"/>
                    <a:pt x="120" y="19"/>
                    <a:pt x="171" y="33"/>
                  </a:cubicBezTo>
                  <a:cubicBezTo>
                    <a:pt x="172" y="37"/>
                    <a:pt x="172" y="41"/>
                    <a:pt x="172" y="45"/>
                  </a:cubicBezTo>
                  <a:close/>
                </a:path>
              </a:pathLst>
            </a:custGeom>
            <a:grpFill/>
            <a:ln w="9525">
              <a:solidFill>
                <a:srgbClr val="04318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2" name="Freeform 113">
              <a:extLst>
                <a:ext uri="{FF2B5EF4-FFF2-40B4-BE49-F238E27FC236}">
                  <a16:creationId xmlns:a16="http://schemas.microsoft.com/office/drawing/2014/main" id="{28445BB4-E279-0707-0867-2AC1B760E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7333" y="905600"/>
              <a:ext cx="122804" cy="43688"/>
            </a:xfrm>
            <a:custGeom>
              <a:avLst/>
              <a:gdLst>
                <a:gd name="T0" fmla="*/ 171 w 171"/>
                <a:gd name="T1" fmla="*/ 35 h 54"/>
                <a:gd name="T2" fmla="*/ 150 w 171"/>
                <a:gd name="T3" fmla="*/ 53 h 54"/>
                <a:gd name="T4" fmla="*/ 9 w 171"/>
                <a:gd name="T5" fmla="*/ 25 h 54"/>
                <a:gd name="T6" fmla="*/ 1 w 171"/>
                <a:gd name="T7" fmla="*/ 10 h 54"/>
                <a:gd name="T8" fmla="*/ 14 w 171"/>
                <a:gd name="T9" fmla="*/ 0 h 54"/>
                <a:gd name="T10" fmla="*/ 171 w 171"/>
                <a:gd name="T11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" h="54">
                  <a:moveTo>
                    <a:pt x="171" y="35"/>
                  </a:moveTo>
                  <a:cubicBezTo>
                    <a:pt x="160" y="45"/>
                    <a:pt x="154" y="54"/>
                    <a:pt x="150" y="53"/>
                  </a:cubicBezTo>
                  <a:cubicBezTo>
                    <a:pt x="103" y="45"/>
                    <a:pt x="56" y="35"/>
                    <a:pt x="9" y="25"/>
                  </a:cubicBezTo>
                  <a:cubicBezTo>
                    <a:pt x="5" y="24"/>
                    <a:pt x="0" y="15"/>
                    <a:pt x="1" y="10"/>
                  </a:cubicBezTo>
                  <a:cubicBezTo>
                    <a:pt x="1" y="6"/>
                    <a:pt x="10" y="0"/>
                    <a:pt x="14" y="0"/>
                  </a:cubicBezTo>
                  <a:cubicBezTo>
                    <a:pt x="64" y="10"/>
                    <a:pt x="115" y="17"/>
                    <a:pt x="171" y="35"/>
                  </a:cubicBezTo>
                  <a:close/>
                </a:path>
              </a:pathLst>
            </a:custGeom>
            <a:grpFill/>
            <a:ln w="9525">
              <a:solidFill>
                <a:srgbClr val="04318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3" name="Freeform 114">
              <a:extLst>
                <a:ext uri="{FF2B5EF4-FFF2-40B4-BE49-F238E27FC236}">
                  <a16:creationId xmlns:a16="http://schemas.microsoft.com/office/drawing/2014/main" id="{2006447F-3186-14A9-D998-BCFE08DAD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1108" y="957089"/>
              <a:ext cx="117346" cy="45248"/>
            </a:xfrm>
            <a:custGeom>
              <a:avLst/>
              <a:gdLst>
                <a:gd name="T0" fmla="*/ 167 w 167"/>
                <a:gd name="T1" fmla="*/ 46 h 56"/>
                <a:gd name="T2" fmla="*/ 149 w 167"/>
                <a:gd name="T3" fmla="*/ 55 h 56"/>
                <a:gd name="T4" fmla="*/ 10 w 167"/>
                <a:gd name="T5" fmla="*/ 25 h 56"/>
                <a:gd name="T6" fmla="*/ 0 w 167"/>
                <a:gd name="T7" fmla="*/ 11 h 56"/>
                <a:gd name="T8" fmla="*/ 14 w 167"/>
                <a:gd name="T9" fmla="*/ 1 h 56"/>
                <a:gd name="T10" fmla="*/ 153 w 167"/>
                <a:gd name="T11" fmla="*/ 31 h 56"/>
                <a:gd name="T12" fmla="*/ 167 w 167"/>
                <a:gd name="T13" fmla="*/ 4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6">
                  <a:moveTo>
                    <a:pt x="167" y="46"/>
                  </a:moveTo>
                  <a:cubicBezTo>
                    <a:pt x="159" y="50"/>
                    <a:pt x="153" y="56"/>
                    <a:pt x="149" y="55"/>
                  </a:cubicBezTo>
                  <a:cubicBezTo>
                    <a:pt x="102" y="46"/>
                    <a:pt x="56" y="36"/>
                    <a:pt x="10" y="25"/>
                  </a:cubicBezTo>
                  <a:cubicBezTo>
                    <a:pt x="5" y="24"/>
                    <a:pt x="0" y="15"/>
                    <a:pt x="0" y="11"/>
                  </a:cubicBezTo>
                  <a:cubicBezTo>
                    <a:pt x="1" y="7"/>
                    <a:pt x="10" y="0"/>
                    <a:pt x="14" y="1"/>
                  </a:cubicBezTo>
                  <a:cubicBezTo>
                    <a:pt x="61" y="10"/>
                    <a:pt x="107" y="20"/>
                    <a:pt x="153" y="31"/>
                  </a:cubicBezTo>
                  <a:cubicBezTo>
                    <a:pt x="158" y="32"/>
                    <a:pt x="161" y="39"/>
                    <a:pt x="167" y="46"/>
                  </a:cubicBezTo>
                  <a:close/>
                </a:path>
              </a:pathLst>
            </a:custGeom>
            <a:grpFill/>
            <a:ln w="9525">
              <a:solidFill>
                <a:srgbClr val="04318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4" name="Freeform 115">
              <a:extLst>
                <a:ext uri="{FF2B5EF4-FFF2-40B4-BE49-F238E27FC236}">
                  <a16:creationId xmlns:a16="http://schemas.microsoft.com/office/drawing/2014/main" id="{6F664E93-D212-0A9E-8CB4-913D3BEF0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6287" y="850990"/>
              <a:ext cx="122804" cy="45248"/>
            </a:xfrm>
            <a:custGeom>
              <a:avLst/>
              <a:gdLst>
                <a:gd name="T0" fmla="*/ 8 w 175"/>
                <a:gd name="T1" fmla="*/ 0 h 57"/>
                <a:gd name="T2" fmla="*/ 175 w 175"/>
                <a:gd name="T3" fmla="*/ 41 h 57"/>
                <a:gd name="T4" fmla="*/ 151 w 175"/>
                <a:gd name="T5" fmla="*/ 56 h 57"/>
                <a:gd name="T6" fmla="*/ 14 w 175"/>
                <a:gd name="T7" fmla="*/ 27 h 57"/>
                <a:gd name="T8" fmla="*/ 0 w 175"/>
                <a:gd name="T9" fmla="*/ 10 h 57"/>
                <a:gd name="T10" fmla="*/ 8 w 175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57">
                  <a:moveTo>
                    <a:pt x="8" y="0"/>
                  </a:moveTo>
                  <a:cubicBezTo>
                    <a:pt x="61" y="10"/>
                    <a:pt x="115" y="19"/>
                    <a:pt x="175" y="41"/>
                  </a:cubicBezTo>
                  <a:cubicBezTo>
                    <a:pt x="162" y="50"/>
                    <a:pt x="155" y="57"/>
                    <a:pt x="151" y="56"/>
                  </a:cubicBezTo>
                  <a:cubicBezTo>
                    <a:pt x="105" y="47"/>
                    <a:pt x="60" y="38"/>
                    <a:pt x="14" y="27"/>
                  </a:cubicBezTo>
                  <a:cubicBezTo>
                    <a:pt x="8" y="25"/>
                    <a:pt x="5" y="16"/>
                    <a:pt x="0" y="10"/>
                  </a:cubicBezTo>
                  <a:cubicBezTo>
                    <a:pt x="3" y="7"/>
                    <a:pt x="5" y="3"/>
                    <a:pt x="8" y="0"/>
                  </a:cubicBezTo>
                  <a:close/>
                </a:path>
              </a:pathLst>
            </a:custGeom>
            <a:grpFill/>
            <a:ln w="9525">
              <a:solidFill>
                <a:srgbClr val="04318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" name="Freeform 116">
              <a:extLst>
                <a:ext uri="{FF2B5EF4-FFF2-40B4-BE49-F238E27FC236}">
                  <a16:creationId xmlns:a16="http://schemas.microsoft.com/office/drawing/2014/main" id="{4B4E0BC6-C2F2-4DE7-1486-9CA1DCE32F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0698" y="777658"/>
              <a:ext cx="111888" cy="59290"/>
            </a:xfrm>
            <a:custGeom>
              <a:avLst/>
              <a:gdLst>
                <a:gd name="T0" fmla="*/ 160 w 160"/>
                <a:gd name="T1" fmla="*/ 56 h 74"/>
                <a:gd name="T2" fmla="*/ 135 w 160"/>
                <a:gd name="T3" fmla="*/ 70 h 74"/>
                <a:gd name="T4" fmla="*/ 15 w 160"/>
                <a:gd name="T5" fmla="*/ 28 h 74"/>
                <a:gd name="T6" fmla="*/ 8 w 160"/>
                <a:gd name="T7" fmla="*/ 25 h 74"/>
                <a:gd name="T8" fmla="*/ 0 w 160"/>
                <a:gd name="T9" fmla="*/ 9 h 74"/>
                <a:gd name="T10" fmla="*/ 19 w 160"/>
                <a:gd name="T11" fmla="*/ 2 h 74"/>
                <a:gd name="T12" fmla="*/ 74 w 160"/>
                <a:gd name="T13" fmla="*/ 22 h 74"/>
                <a:gd name="T14" fmla="*/ 138 w 160"/>
                <a:gd name="T15" fmla="*/ 43 h 74"/>
                <a:gd name="T16" fmla="*/ 160 w 160"/>
                <a:gd name="T17" fmla="*/ 5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74">
                  <a:moveTo>
                    <a:pt x="160" y="56"/>
                  </a:moveTo>
                  <a:cubicBezTo>
                    <a:pt x="156" y="74"/>
                    <a:pt x="145" y="74"/>
                    <a:pt x="135" y="70"/>
                  </a:cubicBezTo>
                  <a:cubicBezTo>
                    <a:pt x="95" y="57"/>
                    <a:pt x="55" y="43"/>
                    <a:pt x="15" y="28"/>
                  </a:cubicBezTo>
                  <a:cubicBezTo>
                    <a:pt x="13" y="28"/>
                    <a:pt x="9" y="27"/>
                    <a:pt x="8" y="25"/>
                  </a:cubicBezTo>
                  <a:cubicBezTo>
                    <a:pt x="5" y="20"/>
                    <a:pt x="2" y="14"/>
                    <a:pt x="0" y="9"/>
                  </a:cubicBezTo>
                  <a:cubicBezTo>
                    <a:pt x="6" y="6"/>
                    <a:pt x="13" y="0"/>
                    <a:pt x="19" y="2"/>
                  </a:cubicBezTo>
                  <a:cubicBezTo>
                    <a:pt x="38" y="7"/>
                    <a:pt x="56" y="16"/>
                    <a:pt x="74" y="22"/>
                  </a:cubicBezTo>
                  <a:cubicBezTo>
                    <a:pt x="96" y="30"/>
                    <a:pt x="117" y="36"/>
                    <a:pt x="138" y="43"/>
                  </a:cubicBezTo>
                  <a:cubicBezTo>
                    <a:pt x="146" y="46"/>
                    <a:pt x="153" y="52"/>
                    <a:pt x="160" y="56"/>
                  </a:cubicBezTo>
                  <a:close/>
                </a:path>
              </a:pathLst>
            </a:custGeom>
            <a:grpFill/>
            <a:ln w="9525">
              <a:solidFill>
                <a:srgbClr val="04318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" name="Freeform 117">
              <a:extLst>
                <a:ext uri="{FF2B5EF4-FFF2-40B4-BE49-F238E27FC236}">
                  <a16:creationId xmlns:a16="http://schemas.microsoft.com/office/drawing/2014/main" id="{B1852F8B-38B8-5F60-FE50-58AA439F3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6246" y="1414249"/>
              <a:ext cx="73683" cy="107659"/>
            </a:xfrm>
            <a:custGeom>
              <a:avLst/>
              <a:gdLst>
                <a:gd name="T0" fmla="*/ 0 w 103"/>
                <a:gd name="T1" fmla="*/ 133 h 133"/>
                <a:gd name="T2" fmla="*/ 13 w 103"/>
                <a:gd name="T3" fmla="*/ 109 h 133"/>
                <a:gd name="T4" fmla="*/ 78 w 103"/>
                <a:gd name="T5" fmla="*/ 11 h 133"/>
                <a:gd name="T6" fmla="*/ 95 w 103"/>
                <a:gd name="T7" fmla="*/ 0 h 133"/>
                <a:gd name="T8" fmla="*/ 103 w 103"/>
                <a:gd name="T9" fmla="*/ 20 h 133"/>
                <a:gd name="T10" fmla="*/ 0 w 103"/>
                <a:gd name="T11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133">
                  <a:moveTo>
                    <a:pt x="0" y="133"/>
                  </a:moveTo>
                  <a:cubicBezTo>
                    <a:pt x="5" y="125"/>
                    <a:pt x="7" y="115"/>
                    <a:pt x="13" y="109"/>
                  </a:cubicBezTo>
                  <a:cubicBezTo>
                    <a:pt x="42" y="81"/>
                    <a:pt x="68" y="52"/>
                    <a:pt x="78" y="11"/>
                  </a:cubicBezTo>
                  <a:cubicBezTo>
                    <a:pt x="79" y="6"/>
                    <a:pt x="89" y="3"/>
                    <a:pt x="95" y="0"/>
                  </a:cubicBezTo>
                  <a:cubicBezTo>
                    <a:pt x="98" y="6"/>
                    <a:pt x="103" y="13"/>
                    <a:pt x="103" y="20"/>
                  </a:cubicBezTo>
                  <a:cubicBezTo>
                    <a:pt x="100" y="60"/>
                    <a:pt x="49" y="123"/>
                    <a:pt x="0" y="133"/>
                  </a:cubicBezTo>
                  <a:close/>
                </a:path>
              </a:pathLst>
            </a:custGeom>
            <a:grpFill/>
            <a:ln w="9525">
              <a:solidFill>
                <a:srgbClr val="04318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" name="Freeform 118">
              <a:extLst>
                <a:ext uri="{FF2B5EF4-FFF2-40B4-BE49-F238E27FC236}">
                  <a16:creationId xmlns:a16="http://schemas.microsoft.com/office/drawing/2014/main" id="{7C8E746F-A096-2F18-523B-9E914F037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7742" y="1070989"/>
              <a:ext cx="117346" cy="49929"/>
            </a:xfrm>
            <a:custGeom>
              <a:avLst/>
              <a:gdLst>
                <a:gd name="T0" fmla="*/ 0 w 168"/>
                <a:gd name="T1" fmla="*/ 8 h 61"/>
                <a:gd name="T2" fmla="*/ 30 w 168"/>
                <a:gd name="T3" fmla="*/ 2 h 61"/>
                <a:gd name="T4" fmla="*/ 152 w 168"/>
                <a:gd name="T5" fmla="*/ 34 h 61"/>
                <a:gd name="T6" fmla="*/ 168 w 168"/>
                <a:gd name="T7" fmla="*/ 53 h 61"/>
                <a:gd name="T8" fmla="*/ 148 w 168"/>
                <a:gd name="T9" fmla="*/ 60 h 61"/>
                <a:gd name="T10" fmla="*/ 14 w 168"/>
                <a:gd name="T11" fmla="*/ 24 h 61"/>
                <a:gd name="T12" fmla="*/ 0 w 168"/>
                <a:gd name="T13" fmla="*/ 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61">
                  <a:moveTo>
                    <a:pt x="0" y="8"/>
                  </a:moveTo>
                  <a:cubicBezTo>
                    <a:pt x="14" y="5"/>
                    <a:pt x="23" y="0"/>
                    <a:pt x="30" y="2"/>
                  </a:cubicBezTo>
                  <a:cubicBezTo>
                    <a:pt x="71" y="12"/>
                    <a:pt x="112" y="22"/>
                    <a:pt x="152" y="34"/>
                  </a:cubicBezTo>
                  <a:cubicBezTo>
                    <a:pt x="159" y="36"/>
                    <a:pt x="163" y="46"/>
                    <a:pt x="168" y="53"/>
                  </a:cubicBezTo>
                  <a:cubicBezTo>
                    <a:pt x="161" y="55"/>
                    <a:pt x="154" y="61"/>
                    <a:pt x="148" y="60"/>
                  </a:cubicBezTo>
                  <a:cubicBezTo>
                    <a:pt x="103" y="49"/>
                    <a:pt x="59" y="36"/>
                    <a:pt x="14" y="24"/>
                  </a:cubicBezTo>
                  <a:cubicBezTo>
                    <a:pt x="11" y="23"/>
                    <a:pt x="9" y="18"/>
                    <a:pt x="0" y="8"/>
                  </a:cubicBezTo>
                  <a:close/>
                </a:path>
              </a:pathLst>
            </a:custGeom>
            <a:grpFill/>
            <a:ln w="9525">
              <a:solidFill>
                <a:srgbClr val="04318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" name="Freeform 119">
              <a:extLst>
                <a:ext uri="{FF2B5EF4-FFF2-40B4-BE49-F238E27FC236}">
                  <a16:creationId xmlns:a16="http://schemas.microsoft.com/office/drawing/2014/main" id="{91EAEF64-C860-0E36-9565-A4E804D41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8789" y="1141201"/>
              <a:ext cx="114617" cy="57731"/>
            </a:xfrm>
            <a:custGeom>
              <a:avLst/>
              <a:gdLst>
                <a:gd name="T0" fmla="*/ 5 w 161"/>
                <a:gd name="T1" fmla="*/ 0 h 72"/>
                <a:gd name="T2" fmla="*/ 161 w 161"/>
                <a:gd name="T3" fmla="*/ 51 h 72"/>
                <a:gd name="T4" fmla="*/ 139 w 161"/>
                <a:gd name="T5" fmla="*/ 69 h 72"/>
                <a:gd name="T6" fmla="*/ 15 w 161"/>
                <a:gd name="T7" fmla="*/ 26 h 72"/>
                <a:gd name="T8" fmla="*/ 0 w 161"/>
                <a:gd name="T9" fmla="*/ 9 h 72"/>
                <a:gd name="T10" fmla="*/ 5 w 161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1" h="72">
                  <a:moveTo>
                    <a:pt x="5" y="0"/>
                  </a:moveTo>
                  <a:cubicBezTo>
                    <a:pt x="60" y="9"/>
                    <a:pt x="111" y="29"/>
                    <a:pt x="161" y="51"/>
                  </a:cubicBezTo>
                  <a:cubicBezTo>
                    <a:pt x="161" y="71"/>
                    <a:pt x="150" y="72"/>
                    <a:pt x="139" y="69"/>
                  </a:cubicBezTo>
                  <a:cubicBezTo>
                    <a:pt x="98" y="55"/>
                    <a:pt x="56" y="41"/>
                    <a:pt x="15" y="26"/>
                  </a:cubicBezTo>
                  <a:cubicBezTo>
                    <a:pt x="9" y="24"/>
                    <a:pt x="5" y="15"/>
                    <a:pt x="0" y="9"/>
                  </a:cubicBezTo>
                  <a:cubicBezTo>
                    <a:pt x="2" y="6"/>
                    <a:pt x="3" y="3"/>
                    <a:pt x="5" y="0"/>
                  </a:cubicBezTo>
                  <a:close/>
                </a:path>
              </a:pathLst>
            </a:custGeom>
            <a:grpFill/>
            <a:ln w="9525">
              <a:solidFill>
                <a:srgbClr val="04318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" name="Freeform 120">
              <a:extLst>
                <a:ext uri="{FF2B5EF4-FFF2-40B4-BE49-F238E27FC236}">
                  <a16:creationId xmlns:a16="http://schemas.microsoft.com/office/drawing/2014/main" id="{3FE1F4F6-863F-8E99-1977-2B772532F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3461" y="1234817"/>
              <a:ext cx="109159" cy="78014"/>
            </a:xfrm>
            <a:custGeom>
              <a:avLst/>
              <a:gdLst>
                <a:gd name="T0" fmla="*/ 0 w 153"/>
                <a:gd name="T1" fmla="*/ 12 h 97"/>
                <a:gd name="T2" fmla="*/ 28 w 153"/>
                <a:gd name="T3" fmla="*/ 2 h 97"/>
                <a:gd name="T4" fmla="*/ 149 w 153"/>
                <a:gd name="T5" fmla="*/ 75 h 97"/>
                <a:gd name="T6" fmla="*/ 153 w 153"/>
                <a:gd name="T7" fmla="*/ 95 h 97"/>
                <a:gd name="T8" fmla="*/ 135 w 153"/>
                <a:gd name="T9" fmla="*/ 96 h 97"/>
                <a:gd name="T10" fmla="*/ 125 w 153"/>
                <a:gd name="T11" fmla="*/ 90 h 97"/>
                <a:gd name="T12" fmla="*/ 0 w 153"/>
                <a:gd name="T13" fmla="*/ 1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3" h="97">
                  <a:moveTo>
                    <a:pt x="0" y="12"/>
                  </a:moveTo>
                  <a:cubicBezTo>
                    <a:pt x="15" y="6"/>
                    <a:pt x="24" y="0"/>
                    <a:pt x="28" y="2"/>
                  </a:cubicBezTo>
                  <a:cubicBezTo>
                    <a:pt x="69" y="25"/>
                    <a:pt x="109" y="50"/>
                    <a:pt x="149" y="75"/>
                  </a:cubicBezTo>
                  <a:cubicBezTo>
                    <a:pt x="153" y="78"/>
                    <a:pt x="152" y="88"/>
                    <a:pt x="153" y="95"/>
                  </a:cubicBezTo>
                  <a:cubicBezTo>
                    <a:pt x="147" y="96"/>
                    <a:pt x="141" y="97"/>
                    <a:pt x="135" y="96"/>
                  </a:cubicBezTo>
                  <a:cubicBezTo>
                    <a:pt x="132" y="96"/>
                    <a:pt x="129" y="92"/>
                    <a:pt x="125" y="90"/>
                  </a:cubicBezTo>
                  <a:cubicBezTo>
                    <a:pt x="87" y="66"/>
                    <a:pt x="48" y="41"/>
                    <a:pt x="0" y="12"/>
                  </a:cubicBezTo>
                  <a:close/>
                </a:path>
              </a:pathLst>
            </a:custGeom>
            <a:grpFill/>
            <a:ln w="9525">
              <a:solidFill>
                <a:srgbClr val="04318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73" name="TextBox 171">
            <a:extLst>
              <a:ext uri="{FF2B5EF4-FFF2-40B4-BE49-F238E27FC236}">
                <a16:creationId xmlns:a16="http://schemas.microsoft.com/office/drawing/2014/main" id="{4F814498-626A-B899-281D-1D14DCBEBBBF}"/>
              </a:ext>
            </a:extLst>
          </p:cNvPr>
          <p:cNvSpPr txBox="1"/>
          <p:nvPr/>
        </p:nvSpPr>
        <p:spPr>
          <a:xfrm>
            <a:off x="1118214" y="4247191"/>
            <a:ext cx="1782240" cy="236283"/>
          </a:xfrm>
          <a:prstGeom prst="rect">
            <a:avLst/>
          </a:prstGeom>
          <a:solidFill>
            <a:srgbClr val="043181"/>
          </a:solidFill>
          <a:ln w="28575"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en-US" sz="1500" b="1" dirty="0">
                <a:solidFill>
                  <a:schemeClr val="bg1"/>
                </a:solidFill>
              </a:rPr>
              <a:t>15 </a:t>
            </a:r>
            <a:r>
              <a:rPr lang="it-IT" sz="1500" b="1" dirty="0">
                <a:solidFill>
                  <a:schemeClr val="bg1"/>
                </a:solidFill>
              </a:rPr>
              <a:t>ottobre 2024</a:t>
            </a:r>
          </a:p>
        </p:txBody>
      </p:sp>
      <p:sp>
        <p:nvSpPr>
          <p:cNvPr id="274" name="TextBox 171">
            <a:extLst>
              <a:ext uri="{FF2B5EF4-FFF2-40B4-BE49-F238E27FC236}">
                <a16:creationId xmlns:a16="http://schemas.microsoft.com/office/drawing/2014/main" id="{68180F77-94B3-E506-96F5-A47CB5039D1A}"/>
              </a:ext>
            </a:extLst>
          </p:cNvPr>
          <p:cNvSpPr txBox="1"/>
          <p:nvPr/>
        </p:nvSpPr>
        <p:spPr>
          <a:xfrm>
            <a:off x="9676264" y="2990789"/>
            <a:ext cx="1782240" cy="457498"/>
          </a:xfrm>
          <a:prstGeom prst="rect">
            <a:avLst/>
          </a:prstGeom>
          <a:solidFill>
            <a:srgbClr val="043181"/>
          </a:solidFill>
          <a:ln w="28575"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it-IT" sz="1400" b="1" dirty="0">
                <a:solidFill>
                  <a:schemeClr val="bg1"/>
                </a:solidFill>
              </a:rPr>
              <a:t>Entro novembre 2024</a:t>
            </a:r>
          </a:p>
        </p:txBody>
      </p:sp>
      <p:sp>
        <p:nvSpPr>
          <p:cNvPr id="275" name="TextBox 171">
            <a:extLst>
              <a:ext uri="{FF2B5EF4-FFF2-40B4-BE49-F238E27FC236}">
                <a16:creationId xmlns:a16="http://schemas.microsoft.com/office/drawing/2014/main" id="{B2D93F59-1A6A-7C43-AE23-3C126450CDFF}"/>
              </a:ext>
            </a:extLst>
          </p:cNvPr>
          <p:cNvSpPr txBox="1"/>
          <p:nvPr/>
        </p:nvSpPr>
        <p:spPr>
          <a:xfrm>
            <a:off x="3442946" y="1858642"/>
            <a:ext cx="1782240" cy="457498"/>
          </a:xfrm>
          <a:prstGeom prst="rect">
            <a:avLst/>
          </a:prstGeom>
          <a:solidFill>
            <a:srgbClr val="043181"/>
          </a:solidFill>
          <a:ln w="28575"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it-IT" sz="1400" b="1">
                <a:solidFill>
                  <a:schemeClr val="bg1"/>
                </a:solidFill>
              </a:rPr>
              <a:t>Entro I semestre 2025</a:t>
            </a:r>
          </a:p>
        </p:txBody>
      </p:sp>
      <p:sp>
        <p:nvSpPr>
          <p:cNvPr id="279" name="CasellaDiTesto 278">
            <a:extLst>
              <a:ext uri="{FF2B5EF4-FFF2-40B4-BE49-F238E27FC236}">
                <a16:creationId xmlns:a16="http://schemas.microsoft.com/office/drawing/2014/main" id="{6459B169-1A16-C98E-B872-260F57963F2F}"/>
              </a:ext>
            </a:extLst>
          </p:cNvPr>
          <p:cNvSpPr txBox="1"/>
          <p:nvPr/>
        </p:nvSpPr>
        <p:spPr>
          <a:xfrm>
            <a:off x="4292676" y="356087"/>
            <a:ext cx="6024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accent3">
                    <a:lumMod val="50000"/>
                  </a:schemeClr>
                </a:solidFill>
              </a:rPr>
              <a:t>Fasi operative e tempistiche di realizzazione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0A7688A3-D805-625B-7D23-E7A90E85A407}"/>
              </a:ext>
            </a:extLst>
          </p:cNvPr>
          <p:cNvSpPr/>
          <p:nvPr/>
        </p:nvSpPr>
        <p:spPr>
          <a:xfrm>
            <a:off x="4923066" y="5660536"/>
            <a:ext cx="4473576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Alla scadenza della manifestazione di interesse verrà valutato il numero complessivo di personale richiesto da </a:t>
            </a:r>
          </a:p>
          <a:p>
            <a:pPr algn="ctr"/>
            <a:r>
              <a:rPr lang="it-IT" sz="1400" dirty="0">
                <a:solidFill>
                  <a:schemeClr val="tx1"/>
                </a:solidFill>
              </a:rPr>
              <a:t>tutti gli ATS partecipanti, per i diversi profili professionali, e parametrato alle risorse finanziarie disponibili. </a:t>
            </a:r>
          </a:p>
        </p:txBody>
      </p:sp>
      <p:pic>
        <p:nvPicPr>
          <p:cNvPr id="278" name="Elemento grafico 277" descr="Monete contorno">
            <a:extLst>
              <a:ext uri="{FF2B5EF4-FFF2-40B4-BE49-F238E27FC236}">
                <a16:creationId xmlns:a16="http://schemas.microsoft.com/office/drawing/2014/main" id="{7603D0FB-0A27-C402-B51C-069A1196D8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58504" y="3126210"/>
            <a:ext cx="667403" cy="630075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75DC319E-28F8-AFBE-4159-85FDC5309FF6}"/>
              </a:ext>
            </a:extLst>
          </p:cNvPr>
          <p:cNvSpPr/>
          <p:nvPr/>
        </p:nvSpPr>
        <p:spPr>
          <a:xfrm>
            <a:off x="6718180" y="1021116"/>
            <a:ext cx="4473576" cy="10575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La procedura  di selezione sarà gestita a livello nazionale con relativa ripartizione territoriale.  A conclusione, l’ATS assumerà  a tempo determinato per 3 anni.</a:t>
            </a:r>
          </a:p>
        </p:txBody>
      </p:sp>
    </p:spTree>
    <p:extLst>
      <p:ext uri="{BB962C8B-B14F-4D97-AF65-F5344CB8AC3E}">
        <p14:creationId xmlns:p14="http://schemas.microsoft.com/office/powerpoint/2010/main" val="760561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2CDF5E4-49FA-5092-B422-57D2E6B9A96B}"/>
              </a:ext>
            </a:extLst>
          </p:cNvPr>
          <p:cNvSpPr/>
          <p:nvPr/>
        </p:nvSpPr>
        <p:spPr>
          <a:xfrm>
            <a:off x="-81280" y="5802136"/>
            <a:ext cx="12354560" cy="1159836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4198125" y="368587"/>
            <a:ext cx="7485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accent3">
                    <a:lumMod val="50000"/>
                  </a:schemeClr>
                </a:solidFill>
              </a:rPr>
              <a:t>Pagina istituzionale dedicata alla Manifestazione di interesse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D1FD19-CEC6-FBB4-CE7B-C9BC373C3FD4}"/>
              </a:ext>
            </a:extLst>
          </p:cNvPr>
          <p:cNvSpPr txBox="1"/>
          <p:nvPr/>
        </p:nvSpPr>
        <p:spPr>
          <a:xfrm>
            <a:off x="123825" y="1264060"/>
            <a:ext cx="11944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Sul sito istituzionale del Programma Nazionale Inclusione e lotta alla povertà 2021-2027 si può trovare la pagina dedicata alla Manifestazione di interesse </a:t>
            </a:r>
            <a:r>
              <a:rPr lang="it-IT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it-IT" dirty="0">
                <a:hlinkClick r:id="rId3"/>
              </a:rPr>
              <a:t>Manifestazione di Interesse per assunzioni Ambiti Territoriali Sociali | MLPS – PN</a:t>
            </a:r>
            <a:r>
              <a:rPr lang="it-IT" dirty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DEF7AD-F5F6-FFAE-34A4-49DA7739B99B}"/>
              </a:ext>
            </a:extLst>
          </p:cNvPr>
          <p:cNvSpPr txBox="1"/>
          <p:nvPr/>
        </p:nvSpPr>
        <p:spPr>
          <a:xfrm>
            <a:off x="8648700" y="2290563"/>
            <a:ext cx="3318829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it-IT" sz="1600" b="1" dirty="0"/>
              <a:t>Alla pagina dedicata sono scaricabili anche i seguenti documenti: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600" dirty="0"/>
              <a:t>il Decreto del Capo Dipartimento n. 268 del 7 agosto 2024, con cui è stato approvato l’Avviso pubblico;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600" dirty="0"/>
              <a:t>l’Avviso pubblico comprensivo degli Allegati A, B.1, B.2;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600" dirty="0"/>
              <a:t>Il Manuale Utente SIOSS per la ricognizione delle figure professionali.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DC7C2DD-61DA-3721-64C3-BE0526C12E91}"/>
              </a:ext>
            </a:extLst>
          </p:cNvPr>
          <p:cNvSpPr txBox="1"/>
          <p:nvPr/>
        </p:nvSpPr>
        <p:spPr>
          <a:xfrm>
            <a:off x="224471" y="6282736"/>
            <a:ext cx="11743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/>
              <a:t>Informazioni ed eventuali chiarimenti </a:t>
            </a:r>
            <a:r>
              <a:rPr lang="it-IT" sz="1600" dirty="0"/>
              <a:t>sul presente Avviso possono essere richiesti al seguente indirizzo PEC: </a:t>
            </a:r>
            <a:r>
              <a:rPr lang="it-IT" sz="1600" b="1" dirty="0"/>
              <a:t>dginclusione.divisione3@pec.lavoro.gov.it</a:t>
            </a:r>
            <a:r>
              <a:rPr lang="it-IT" sz="1600" dirty="0"/>
              <a:t>.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324B8B7-60B6-527F-CFC4-6A32A67E9D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15" t="8333" r="3683" b="7223"/>
          <a:stretch/>
        </p:blipFill>
        <p:spPr>
          <a:xfrm>
            <a:off x="224471" y="1971676"/>
            <a:ext cx="8290879" cy="413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466894"/>
      </p:ext>
    </p:extLst>
  </p:cSld>
  <p:clrMapOvr>
    <a:masterClrMapping/>
  </p:clrMapOvr>
</p:sld>
</file>

<file path=ppt/theme/theme1.xml><?xml version="1.0" encoding="utf-8"?>
<a:theme xmlns:a="http://schemas.openxmlformats.org/drawingml/2006/main" name="slide contenuti header e footer">
  <a:themeElements>
    <a:clrScheme name="Personalizzati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8E100"/>
      </a:accent1>
      <a:accent2>
        <a:srgbClr val="00A8B0"/>
      </a:accent2>
      <a:accent3>
        <a:srgbClr val="005CA9"/>
      </a:accent3>
      <a:accent4>
        <a:srgbClr val="AFCB37"/>
      </a:accent4>
      <a:accent5>
        <a:srgbClr val="9BD5E3"/>
      </a:accent5>
      <a:accent6>
        <a:srgbClr val="006EB7"/>
      </a:accent6>
      <a:hlink>
        <a:srgbClr val="2C81B1"/>
      </a:hlink>
      <a:folHlink>
        <a:srgbClr val="954F72"/>
      </a:folHlink>
    </a:clrScheme>
    <a:fontScheme name="Gill Sans M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de con sfondo scur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Slide con sfondo gradi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over background grafic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Slide contenuti no foo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COVER Illustra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_Slide contenuti no foo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07C9B646439E41B9C70194F5921E6F" ma:contentTypeVersion="9" ma:contentTypeDescription="Create a new document." ma:contentTypeScope="" ma:versionID="757c98b164c1e17b0308c7ba725e1843">
  <xsd:schema xmlns:xsd="http://www.w3.org/2001/XMLSchema" xmlns:xs="http://www.w3.org/2001/XMLSchema" xmlns:p="http://schemas.microsoft.com/office/2006/metadata/properties" xmlns:ns2="84281477-f26f-483e-916b-d466431c50a0" xmlns:ns3="e072c587-1f3e-481d-a5b3-2dae948ec54f" targetNamespace="http://schemas.microsoft.com/office/2006/metadata/properties" ma:root="true" ma:fieldsID="fe1183be2edd01f7809f2d883f97c11c" ns2:_="" ns3:_="">
    <xsd:import namespace="84281477-f26f-483e-916b-d466431c50a0"/>
    <xsd:import namespace="e072c587-1f3e-481d-a5b3-2dae948ec5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281477-f26f-483e-916b-d466431c50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72c587-1f3e-481d-a5b3-2dae948ec54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11212B-0FFE-409E-AA65-9D0C74ECDC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281477-f26f-483e-916b-d466431c50a0"/>
    <ds:schemaRef ds:uri="e072c587-1f3e-481d-a5b3-2dae948ec5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B0A1A10-3A8A-4EE2-8326-86E26F82C805}">
  <ds:schemaRefs>
    <ds:schemaRef ds:uri="http://www.w3.org/XML/1998/namespace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e072c587-1f3e-481d-a5b3-2dae948ec54f"/>
    <ds:schemaRef ds:uri="84281477-f26f-483e-916b-d466431c50a0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873ED9D-C0A7-4160-9C35-AA8BEE7BCE7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2289</TotalTime>
  <Words>1564</Words>
  <Application>Microsoft Office PowerPoint</Application>
  <PresentationFormat>Widescreen</PresentationFormat>
  <Paragraphs>92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Arial</vt:lpstr>
      <vt:lpstr>Calibri</vt:lpstr>
      <vt:lpstr>EYInterstate Light</vt:lpstr>
      <vt:lpstr>Georgia</vt:lpstr>
      <vt:lpstr>Gill Sans MT</vt:lpstr>
      <vt:lpstr>GillSans Light</vt:lpstr>
      <vt:lpstr>Noto Sans</vt:lpstr>
      <vt:lpstr>Wingdings</vt:lpstr>
      <vt:lpstr>slide contenuti header e footer</vt:lpstr>
      <vt:lpstr>Slide con sfondo scuro</vt:lpstr>
      <vt:lpstr>Slide con sfondo gradient</vt:lpstr>
      <vt:lpstr>Cover background grafico</vt:lpstr>
      <vt:lpstr>Slide contenuti no footer</vt:lpstr>
      <vt:lpstr>COVER Illustrata</vt:lpstr>
      <vt:lpstr>1_Slide contenuti no footer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MODULISTICA POWER POINT</dc:title>
  <dc:creator>isa perrone</dc:creator>
  <cp:lastModifiedBy>Laura Trotta</cp:lastModifiedBy>
  <cp:revision>32</cp:revision>
  <cp:lastPrinted>2017-03-10T09:52:17Z</cp:lastPrinted>
  <dcterms:created xsi:type="dcterms:W3CDTF">2017-04-05T13:36:18Z</dcterms:created>
  <dcterms:modified xsi:type="dcterms:W3CDTF">2024-09-09T10:40:30Z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0x010100C707C9B646439E41B9C70194F5921E6F</vt:lpwstr>
  </property>
  <property fmtid="{D5CDD505-2E9C-101B-9397-08002B2CF9AE}" pid="3" name="MediaServiceImageTags">
    <vt:lpwstr/>
  </property>
</Properties>
</file>